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04" r:id="rId1"/>
  </p:sldMasterIdLst>
  <p:notesMasterIdLst>
    <p:notesMasterId r:id="rId7"/>
  </p:notesMasterIdLst>
  <p:sldIdLst>
    <p:sldId id="256" r:id="rId2"/>
    <p:sldId id="273" r:id="rId3"/>
    <p:sldId id="275" r:id="rId4"/>
    <p:sldId id="260" r:id="rId5"/>
    <p:sldId id="27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4933"/>
    <a:srgbClr val="F333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931" autoAdjust="0"/>
  </p:normalViewPr>
  <p:slideViewPr>
    <p:cSldViewPr>
      <p:cViewPr varScale="1">
        <p:scale>
          <a:sx n="99" d="100"/>
          <a:sy n="99" d="100"/>
        </p:scale>
        <p:origin x="10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193523826731445E-2"/>
          <c:y val="1.9960524668334912E-2"/>
          <c:w val="0.93489246037493001"/>
          <c:h val="0.720267853836346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1 368,2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7D5-415A-A316-808CA072A8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НДС</c:v>
                </c:pt>
                <c:pt idx="2">
                  <c:v>Возврат средств, полученных и неиспользованных организациями в прошлом году</c:v>
                </c:pt>
                <c:pt idx="3">
                  <c:v>Компенсации расходов государства</c:v>
                </c:pt>
                <c:pt idx="4">
                  <c:v>Налоги на собственность</c:v>
                </c:pt>
                <c:pt idx="5">
                  <c:v>Другие платежи в бюджет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1368.2</c:v>
                </c:pt>
                <c:pt idx="1">
                  <c:v>814.7</c:v>
                </c:pt>
                <c:pt idx="2">
                  <c:v>472.6</c:v>
                </c:pt>
                <c:pt idx="3">
                  <c:v>310.3</c:v>
                </c:pt>
                <c:pt idx="4">
                  <c:v>484.3</c:v>
                </c:pt>
                <c:pt idx="5">
                  <c:v>235.7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D5-415A-A316-808CA072A8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6826576"/>
        <c:axId val="607054512"/>
      </c:barChart>
      <c:catAx>
        <c:axId val="656826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7054512"/>
        <c:auto val="1"/>
        <c:lblAlgn val="ctr"/>
        <c:lblOffset val="100"/>
        <c:noMultiLvlLbl val="0"/>
      </c:catAx>
      <c:valAx>
        <c:axId val="607054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6826576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88750896057551"/>
          <c:y val="0.12725387800639362"/>
          <c:w val="0.63346502028007989"/>
          <c:h val="0.68298177839593099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3.2679210045578622E-4"/>
                  <c:y val="2.2243660206547273E-3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Физическая культура, спорт, культура и средства массовой информации </a:t>
                    </a:r>
                  </a:p>
                  <a:p>
                    <a:pPr>
                      <a:defRPr sz="1200"/>
                    </a:pPr>
                    <a:r>
                      <a:rPr lang="ru-RU" sz="1200" dirty="0"/>
                      <a:t>711,9 тыс. руб. </a:t>
                    </a:r>
                  </a:p>
                  <a:p>
                    <a:pPr>
                      <a:defRPr sz="1200"/>
                    </a:pPr>
                    <a:r>
                      <a:rPr lang="ru-RU" sz="1200" dirty="0"/>
                      <a:t>9,2 %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04-4F25-B594-BFCD5382261A}"/>
                </c:ext>
              </c:extLst>
            </c:dLbl>
            <c:dLbl>
              <c:idx val="1"/>
              <c:layout>
                <c:manualLayout>
                  <c:x val="1.8220681176071857E-2"/>
                  <c:y val="-5.8562828356708466E-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Общегосударственная деятельность </a:t>
                    </a:r>
                  </a:p>
                  <a:p>
                    <a:pPr>
                      <a:defRPr sz="1200"/>
                    </a:pPr>
                    <a:r>
                      <a:rPr lang="ru-RU" sz="1200" dirty="0"/>
                      <a:t>1 204,7 тыс. руб. </a:t>
                    </a:r>
                  </a:p>
                  <a:p>
                    <a:pPr>
                      <a:defRPr sz="1200"/>
                    </a:pPr>
                    <a:r>
                      <a:rPr lang="ru-RU" sz="1200" dirty="0"/>
                      <a:t>15,5 %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432788789830659"/>
                      <c:h val="0.155313351498637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C04-4F25-B594-BFCD5382261A}"/>
                </c:ext>
              </c:extLst>
            </c:dLbl>
            <c:dLbl>
              <c:idx val="2"/>
              <c:layout>
                <c:manualLayout>
                  <c:x val="5.2111122674133252E-2"/>
                  <c:y val="-7.7118769936099396E-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Социальная политика                           635 тыс. руб. </a:t>
                    </a:r>
                  </a:p>
                  <a:p>
                    <a:pPr>
                      <a:defRPr sz="1200"/>
                    </a:pPr>
                    <a:r>
                      <a:rPr lang="ru-RU" sz="1200" dirty="0"/>
                      <a:t>8,2 %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C04-4F25-B594-BFCD5382261A}"/>
                </c:ext>
              </c:extLst>
            </c:dLbl>
            <c:dLbl>
              <c:idx val="3"/>
              <c:layout>
                <c:manualLayout>
                  <c:x val="4.2829805127137771E-2"/>
                  <c:y val="3.7547648722513233E-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Национальная экономика              116,1 тыс. руб.  1,5  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04-4F25-B594-BFCD5382261A}"/>
                </c:ext>
              </c:extLst>
            </c:dLbl>
            <c:dLbl>
              <c:idx val="4"/>
              <c:layout>
                <c:manualLayout>
                  <c:x val="3.8845631076153117E-2"/>
                  <c:y val="0.1740053230655195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Охрана окружающей среды                        19,4 тыс. руб.  0,2 %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C04-4F25-B594-BFCD5382261A}"/>
                </c:ext>
              </c:extLst>
            </c:dLbl>
            <c:dLbl>
              <c:idx val="5"/>
              <c:layout>
                <c:manualLayout>
                  <c:x val="-0.18668205290832665"/>
                  <c:y val="3.948127083810609E-2"/>
                </c:manualLayout>
              </c:layout>
              <c:tx>
                <c:rich>
                  <a:bodyPr anchorCtr="0"/>
                  <a:lstStyle/>
                  <a:p>
                    <a:pPr algn="ctr">
                      <a:defRPr sz="1200"/>
                    </a:pPr>
                    <a:r>
                      <a:rPr lang="ru-RU" sz="1200" dirty="0"/>
                      <a:t>Образование 2 486,8 тыс. руб. </a:t>
                    </a:r>
                  </a:p>
                  <a:p>
                    <a:pPr algn="ctr">
                      <a:defRPr sz="1200"/>
                    </a:pPr>
                    <a:r>
                      <a:rPr lang="ru-RU" sz="1200" dirty="0"/>
                      <a:t>32,1 %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C04-4F25-B594-BFCD5382261A}"/>
                </c:ext>
              </c:extLst>
            </c:dLbl>
            <c:dLbl>
              <c:idx val="6"/>
              <c:layout>
                <c:manualLayout>
                  <c:x val="3.7341139310822003E-3"/>
                  <c:y val="-0.19403074739398884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Жилищно-коммунальные услуги и жилищное строительство                    1 287,2 тыс. руб. 16,6 %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C04-4F25-B594-BFCD5382261A}"/>
                </c:ext>
              </c:extLst>
            </c:dLbl>
            <c:dLbl>
              <c:idx val="7"/>
              <c:layout>
                <c:manualLayout>
                  <c:x val="3.3939970101774908E-2"/>
                  <c:y val="-6.1458707709897836E-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Здравоохранение </a:t>
                    </a:r>
                  </a:p>
                  <a:p>
                    <a:pPr>
                      <a:defRPr sz="1200"/>
                    </a:pPr>
                    <a:r>
                      <a:rPr lang="ru-RU" sz="1200" dirty="0"/>
                      <a:t>1 285,4 тыс. руб. 16,7 %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C04-4F25-B594-BFCD5382261A}"/>
                </c:ext>
              </c:extLst>
            </c:dLbl>
            <c:spPr>
              <a:noFill/>
              <a:ln w="25441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Лист2!$A$1:$A$8</c:f>
              <c:strCache>
                <c:ptCount val="8"/>
                <c:pt idx="0">
                  <c:v>Физическая культура, спорт, культура и ср-ва массовой информации</c:v>
                </c:pt>
                <c:pt idx="1">
                  <c:v>Общегосударственная деятельность</c:v>
                </c:pt>
                <c:pt idx="2">
                  <c:v>Социальная политика</c:v>
                </c:pt>
                <c:pt idx="3">
                  <c:v>Национальная экономика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Жилищно-коммунальное хозяйство</c:v>
                </c:pt>
                <c:pt idx="7">
                  <c:v>Здравоохранение</c:v>
                </c:pt>
              </c:strCache>
            </c:strRef>
          </c:cat>
          <c:val>
            <c:numRef>
              <c:f>Лист2!$B$1:$B$8</c:f>
              <c:numCache>
                <c:formatCode>General</c:formatCode>
                <c:ptCount val="8"/>
                <c:pt idx="0">
                  <c:v>711.9</c:v>
                </c:pt>
                <c:pt idx="1">
                  <c:v>1204.7</c:v>
                </c:pt>
                <c:pt idx="2">
                  <c:v>635</c:v>
                </c:pt>
                <c:pt idx="3">
                  <c:v>116.1</c:v>
                </c:pt>
                <c:pt idx="4">
                  <c:v>19.399999999999999</c:v>
                </c:pt>
                <c:pt idx="5">
                  <c:v>2486.8000000000002</c:v>
                </c:pt>
                <c:pt idx="6">
                  <c:v>1287.2</c:v>
                </c:pt>
                <c:pt idx="7">
                  <c:v>1285.4000000000001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C04-4F25-B594-BFCD538226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4 431,4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2D7-43AA-AD12-EEE2D97D7444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1 036,5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2D7-43AA-AD12-EEE2D97D74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Заработная плата с начислениями</c:v>
                </c:pt>
                <c:pt idx="1">
                  <c:v>Субсидирование жилищно-коммунальных и транспортных услуг</c:v>
                </c:pt>
                <c:pt idx="2">
                  <c:v>Оплата коммунальных услуг</c:v>
                </c:pt>
                <c:pt idx="3">
                  <c:v>Продукты питания</c:v>
                </c:pt>
                <c:pt idx="4">
                  <c:v>Лекарственные средства и изделия медицинского назначения</c:v>
                </c:pt>
                <c:pt idx="5">
                  <c:v>Текущие трансферты населению</c:v>
                </c:pt>
                <c:pt idx="6">
                  <c:v>Прочие расходы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4431.3999999999996</c:v>
                </c:pt>
                <c:pt idx="1">
                  <c:v>784.6</c:v>
                </c:pt>
                <c:pt idx="2">
                  <c:v>911.6</c:v>
                </c:pt>
                <c:pt idx="3">
                  <c:v>217.6</c:v>
                </c:pt>
                <c:pt idx="4">
                  <c:v>125.4</c:v>
                </c:pt>
                <c:pt idx="5">
                  <c:v>241.3</c:v>
                </c:pt>
                <c:pt idx="6">
                  <c:v>1036.5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D7-43AA-AD12-EEE2D97D74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44815536"/>
        <c:axId val="659401424"/>
      </c:barChart>
      <c:catAx>
        <c:axId val="744815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9401424"/>
        <c:crosses val="autoZero"/>
        <c:auto val="1"/>
        <c:lblAlgn val="ctr"/>
        <c:lblOffset val="100"/>
        <c:noMultiLvlLbl val="0"/>
      </c:catAx>
      <c:valAx>
        <c:axId val="659401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4481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0.56962</cdr:x>
      <cdr:y>0.91105</cdr:y>
    </cdr:from>
    <cdr:to>
      <cdr:x>0.97002</cdr:x>
      <cdr:y>0.97574</cdr:y>
    </cdr:to>
    <cdr:sp macro="" textlink="">
      <cdr:nvSpPr>
        <cdr:cNvPr id="2" name="TextBox 3"/>
        <cdr:cNvSpPr txBox="1"/>
      </cdr:nvSpPr>
      <cdr:spPr>
        <a:xfrm xmlns:a="http://schemas.openxmlformats.org/drawingml/2006/main">
          <a:off x="6480720" y="5201659"/>
          <a:ext cx="4555456" cy="36933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50000"/>
          </a:schemeClr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ВСЕГО:  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7 748,4</a:t>
          </a:r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тыс. рублей</a:t>
          </a:r>
        </a:p>
      </cdr:txBody>
    </cdr:sp>
  </cdr:relSizeAnchor>
  <cdr:relSizeAnchor xmlns:cdr="http://schemas.openxmlformats.org/drawingml/2006/chartDrawing">
    <cdr:from>
      <cdr:x>0.77611</cdr:x>
      <cdr:y>0.31895</cdr:y>
    </cdr:from>
    <cdr:to>
      <cdr:x>0.90726</cdr:x>
      <cdr:y>0.41985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829981" y="1821061"/>
          <a:ext cx="1492128" cy="5760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борона</a:t>
          </a:r>
        </a:p>
        <a:p xmlns:a="http://schemas.openxmlformats.org/drawingml/2006/main">
          <a:pPr algn="ctr"/>
          <a:r>
            <a:rPr lang="ru-RU" sz="1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1,9</a:t>
          </a:r>
          <a:r>
            <a:rPr lang="ru-RU" sz="1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тыс. руб.</a:t>
          </a:r>
        </a:p>
      </cdr:txBody>
    </cdr:sp>
  </cdr:relSizeAnchor>
  <cdr:relSizeAnchor xmlns:cdr="http://schemas.openxmlformats.org/drawingml/2006/chartDrawing">
    <cdr:from>
      <cdr:x>0.72547</cdr:x>
      <cdr:y>0.20545</cdr:y>
    </cdr:from>
    <cdr:to>
      <cdr:x>0.75474</cdr:x>
      <cdr:y>0.2685</cdr:y>
    </cdr:to>
    <cdr:cxnSp macro="">
      <cdr:nvCxnSpPr>
        <cdr:cNvPr id="6" name="Прямая соединительная линия 5">
          <a:extLst xmlns:a="http://schemas.openxmlformats.org/drawingml/2006/main">
            <a:ext uri="{FF2B5EF4-FFF2-40B4-BE49-F238E27FC236}">
              <a16:creationId xmlns:a16="http://schemas.microsoft.com/office/drawing/2014/main" id="{981F112F-A7FE-49FD-A370-72DC897221A3}"/>
            </a:ext>
          </a:extLst>
        </cdr:cNvPr>
        <cdr:cNvCxnSpPr/>
      </cdr:nvCxnSpPr>
      <cdr:spPr>
        <a:xfrm xmlns:a="http://schemas.openxmlformats.org/drawingml/2006/main" flipV="1">
          <a:off x="8253917" y="1172989"/>
          <a:ext cx="333015" cy="36003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>
              <a:lumMod val="95000"/>
            </a:schemeClr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0.74684</cdr:x>
      <cdr:y>0.4703</cdr:y>
    </cdr:from>
    <cdr:to>
      <cdr:x>0.79747</cdr:x>
      <cdr:y>0.5</cdr:y>
    </cdr:to>
    <cdr:cxnSp macro="">
      <cdr:nvCxnSpPr>
        <cdr:cNvPr id="8" name="Прямая соединительная линия 7">
          <a:extLst xmlns:a="http://schemas.openxmlformats.org/drawingml/2006/main">
            <a:ext uri="{FF2B5EF4-FFF2-40B4-BE49-F238E27FC236}">
              <a16:creationId xmlns:a16="http://schemas.microsoft.com/office/drawing/2014/main" id="{2D1EC6F2-29F1-4E9D-99FD-DC4FAE933EDF}"/>
            </a:ext>
          </a:extLst>
        </cdr:cNvPr>
        <cdr:cNvCxnSpPr/>
      </cdr:nvCxnSpPr>
      <cdr:spPr>
        <a:xfrm xmlns:a="http://schemas.openxmlformats.org/drawingml/2006/main" flipH="1" flipV="1">
          <a:off x="8496944" y="2685157"/>
          <a:ext cx="576064" cy="16958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>
              <a:lumMod val="95000"/>
            </a:schemeClr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0.71519</cdr:x>
      <cdr:y>0.64686</cdr:y>
    </cdr:from>
    <cdr:to>
      <cdr:x>0.75316</cdr:x>
      <cdr:y>0.69731</cdr:y>
    </cdr:to>
    <cdr:cxnSp macro="">
      <cdr:nvCxnSpPr>
        <cdr:cNvPr id="10" name="Прямая соединительная линия 9">
          <a:extLst xmlns:a="http://schemas.openxmlformats.org/drawingml/2006/main">
            <a:ext uri="{FF2B5EF4-FFF2-40B4-BE49-F238E27FC236}">
              <a16:creationId xmlns:a16="http://schemas.microsoft.com/office/drawing/2014/main" id="{89BE6AE8-063B-435E-96E7-BE201A6540A1}"/>
            </a:ext>
          </a:extLst>
        </cdr:cNvPr>
        <cdr:cNvCxnSpPr/>
      </cdr:nvCxnSpPr>
      <cdr:spPr>
        <a:xfrm xmlns:a="http://schemas.openxmlformats.org/drawingml/2006/main" flipH="1" flipV="1">
          <a:off x="8136904" y="3693269"/>
          <a:ext cx="432048" cy="28803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>
              <a:lumMod val="95000"/>
            </a:schemeClr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0.25316</cdr:x>
      <cdr:y>0.74776</cdr:y>
    </cdr:from>
    <cdr:to>
      <cdr:x>0.28481</cdr:x>
      <cdr:y>0.84866</cdr:y>
    </cdr:to>
    <cdr:cxnSp macro="">
      <cdr:nvCxnSpPr>
        <cdr:cNvPr id="12" name="Прямая соединительная линия 11">
          <a:extLst xmlns:a="http://schemas.openxmlformats.org/drawingml/2006/main">
            <a:ext uri="{FF2B5EF4-FFF2-40B4-BE49-F238E27FC236}">
              <a16:creationId xmlns:a16="http://schemas.microsoft.com/office/drawing/2014/main" id="{536B95E8-445D-4963-9877-77635FF74F91}"/>
            </a:ext>
          </a:extLst>
        </cdr:cNvPr>
        <cdr:cNvCxnSpPr/>
      </cdr:nvCxnSpPr>
      <cdr:spPr>
        <a:xfrm xmlns:a="http://schemas.openxmlformats.org/drawingml/2006/main" flipV="1">
          <a:off x="2880320" y="4269333"/>
          <a:ext cx="360040" cy="57606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>
              <a:lumMod val="95000"/>
            </a:schemeClr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0.27848</cdr:x>
      <cdr:y>0.12977</cdr:y>
    </cdr:from>
    <cdr:to>
      <cdr:x>0.29747</cdr:x>
      <cdr:y>0.18022</cdr:y>
    </cdr:to>
    <cdr:cxnSp macro="">
      <cdr:nvCxnSpPr>
        <cdr:cNvPr id="14" name="Прямая соединительная линия 13">
          <a:extLst xmlns:a="http://schemas.openxmlformats.org/drawingml/2006/main">
            <a:ext uri="{FF2B5EF4-FFF2-40B4-BE49-F238E27FC236}">
              <a16:creationId xmlns:a16="http://schemas.microsoft.com/office/drawing/2014/main" id="{C8F9974D-7BA6-441D-8055-84B6BF4922B0}"/>
            </a:ext>
          </a:extLst>
        </cdr:cNvPr>
        <cdr:cNvCxnSpPr/>
      </cdr:nvCxnSpPr>
      <cdr:spPr>
        <a:xfrm xmlns:a="http://schemas.openxmlformats.org/drawingml/2006/main">
          <a:off x="3168352" y="740941"/>
          <a:ext cx="216024" cy="28803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>
              <a:lumMod val="95000"/>
            </a:schemeClr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0.54826</cdr:x>
      <cdr:y>0.09194</cdr:y>
    </cdr:from>
    <cdr:to>
      <cdr:x>0.57991</cdr:x>
      <cdr:y>0.14238</cdr:y>
    </cdr:to>
    <cdr:cxnSp macro="">
      <cdr:nvCxnSpPr>
        <cdr:cNvPr id="16" name="Прямая соединительная линия 15">
          <a:extLst xmlns:a="http://schemas.openxmlformats.org/drawingml/2006/main">
            <a:ext uri="{FF2B5EF4-FFF2-40B4-BE49-F238E27FC236}">
              <a16:creationId xmlns:a16="http://schemas.microsoft.com/office/drawing/2014/main" id="{EC097D3D-0B90-42D2-888F-B47CA2443CC5}"/>
            </a:ext>
          </a:extLst>
        </cdr:cNvPr>
        <cdr:cNvCxnSpPr/>
      </cdr:nvCxnSpPr>
      <cdr:spPr>
        <a:xfrm xmlns:a="http://schemas.openxmlformats.org/drawingml/2006/main" flipH="1">
          <a:off x="6237693" y="524917"/>
          <a:ext cx="360090" cy="287987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0.18117</cdr:x>
      <cdr:y>0.35679</cdr:y>
    </cdr:from>
    <cdr:to>
      <cdr:x>0.18987</cdr:x>
      <cdr:y>0.39463</cdr:y>
    </cdr:to>
    <cdr:cxnSp macro="">
      <cdr:nvCxnSpPr>
        <cdr:cNvPr id="18" name="Прямая соединительная линия 17">
          <a:extLst xmlns:a="http://schemas.openxmlformats.org/drawingml/2006/main">
            <a:ext uri="{FF2B5EF4-FFF2-40B4-BE49-F238E27FC236}">
              <a16:creationId xmlns:a16="http://schemas.microsoft.com/office/drawing/2014/main" id="{0789714C-7A57-4B25-8D42-55A4F1FF141A}"/>
            </a:ext>
          </a:extLst>
        </cdr:cNvPr>
        <cdr:cNvCxnSpPr/>
      </cdr:nvCxnSpPr>
      <cdr:spPr>
        <a:xfrm xmlns:a="http://schemas.openxmlformats.org/drawingml/2006/main">
          <a:off x="2061229" y="2037085"/>
          <a:ext cx="98972" cy="21605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>
              <a:lumMod val="95000"/>
            </a:schemeClr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0.70649</cdr:x>
      <cdr:y>0.67209</cdr:y>
    </cdr:from>
    <cdr:to>
      <cdr:x>0.7508</cdr:x>
      <cdr:y>0.83486</cdr:y>
    </cdr:to>
    <cdr:cxnSp macro="">
      <cdr:nvCxnSpPr>
        <cdr:cNvPr id="20" name="Прямая соединительная линия 19">
          <a:extLst xmlns:a="http://schemas.openxmlformats.org/drawingml/2006/main">
            <a:ext uri="{FF2B5EF4-FFF2-40B4-BE49-F238E27FC236}">
              <a16:creationId xmlns:a16="http://schemas.microsoft.com/office/drawing/2014/main" id="{181515F9-B655-422D-80A9-3AA1020B7023}"/>
            </a:ext>
          </a:extLst>
        </cdr:cNvPr>
        <cdr:cNvCxnSpPr/>
      </cdr:nvCxnSpPr>
      <cdr:spPr>
        <a:xfrm xmlns:a="http://schemas.openxmlformats.org/drawingml/2006/main" flipH="1" flipV="1">
          <a:off x="8037893" y="3837285"/>
          <a:ext cx="504118" cy="92932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>
              <a:lumMod val="95000"/>
            </a:schemeClr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35350B2-F0E1-430A-8EC8-EBB1EF33125E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A9FC032-DD2E-4672-A581-8E11A86F9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797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B0D2B1-794B-41DB-A80C-F50EDFF6586E}" type="datetimeFigureOut">
              <a:rPr lang="ru-RU" smtClean="0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>
              <a:defRPr/>
            </a:pPr>
            <a:fld id="{CD19AD35-3508-4967-89C2-BA2CFD337F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982645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6F1586-7457-46A8-AACB-897FFBFCDDEB}" type="datetimeFigureOut">
              <a:rPr lang="ru-RU" smtClean="0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C63E7002-95F3-49A3-9662-BFC13C8D5C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77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6F1586-7457-46A8-AACB-897FFBFCDDEB}" type="datetimeFigureOut">
              <a:rPr lang="ru-RU" smtClean="0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C63E7002-95F3-49A3-9662-BFC13C8D5C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7453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6F1586-7457-46A8-AACB-897FFBFCDDEB}" type="datetimeFigureOut">
              <a:rPr lang="ru-RU" smtClean="0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C63E7002-95F3-49A3-9662-BFC13C8D5C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241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6F1586-7457-46A8-AACB-897FFBFCDDEB}" type="datetimeFigureOut">
              <a:rPr lang="ru-RU" smtClean="0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C63E7002-95F3-49A3-9662-BFC13C8D5C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5598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6F1586-7457-46A8-AACB-897FFBFCDDEB}" type="datetimeFigureOut">
              <a:rPr lang="ru-RU" smtClean="0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C63E7002-95F3-49A3-9662-BFC13C8D5C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808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4939FD-8A8A-4EAE-A2E6-5AC99B6A55AC}" type="datetimeFigureOut">
              <a:rPr lang="ru-RU" smtClean="0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2F2DA-B500-4A2E-8C29-527CF42D35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686294"/>
      </p:ext>
    </p:extLst>
  </p:cSld>
  <p:clrMapOvr>
    <a:masterClrMapping/>
  </p:clrMapOvr>
  <p:transition spd="slow">
    <p:wheel spokes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3495FC-AAEA-4FAE-B82A-7F0609287440}" type="datetimeFigureOut">
              <a:rPr lang="ru-RU" smtClean="0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29EB8E-0733-49BA-ADA7-3EBBD25072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735472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E3BEBE-ACCA-4A01-A6B7-AF0881E63C36}" type="datetimeFigureOut">
              <a:rPr lang="ru-RU" smtClean="0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E4890-7AC2-4044-9E3F-59F97C5FAE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019977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86AA4D-6C1B-48F3-84DF-EE4CF62BEFB2}" type="datetimeFigureOut">
              <a:rPr lang="ru-RU" smtClean="0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7B1AC9CB-6F60-4208-A8F0-F1F2D3710F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17199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5A5F83-2DBF-4A44-A94F-6492E2F5ED4D}" type="datetimeFigureOut">
              <a:rPr lang="ru-RU" smtClean="0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BDB78A90-80A7-42D0-BE21-1E50FA7A25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431905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C5EBA2-6367-43E5-BBE9-A089FF130A59}" type="datetimeFigureOut">
              <a:rPr lang="ru-RU" smtClean="0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F51DE8BF-1BE9-4536-AF3D-891AFB70AF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037422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50F833-9D52-4855-BE5F-B808EA166C71}" type="datetimeFigureOut">
              <a:rPr lang="ru-RU" smtClean="0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6C0431-E323-43D9-8E9D-7A02BEA6F7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174675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1A846-18CD-48A3-A80A-11E1EDA670CB}" type="datetimeFigureOut">
              <a:rPr lang="ru-RU" smtClean="0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78696-4B15-48C1-978E-B0BD7A38EE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19083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F1001F-790E-4ACF-9E32-314F18B855F7}" type="datetimeFigureOut">
              <a:rPr lang="ru-RU" smtClean="0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49050C-A1D5-4147-BF9E-501FFFC830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976498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9244D2-4A31-428A-83B9-812E51998BA2}" type="datetimeFigureOut">
              <a:rPr lang="ru-RU" smtClean="0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C829233E-0FFE-44E4-9B7F-4659151E3B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250850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96F1586-7457-46A8-AACB-897FFBFCDDEB}" type="datetimeFigureOut">
              <a:rPr lang="ru-RU" smtClean="0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C63E7002-95F3-49A3-9662-BFC13C8D5C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44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05" r:id="rId1"/>
    <p:sldLayoutId id="2147484506" r:id="rId2"/>
    <p:sldLayoutId id="2147484507" r:id="rId3"/>
    <p:sldLayoutId id="2147484508" r:id="rId4"/>
    <p:sldLayoutId id="2147484509" r:id="rId5"/>
    <p:sldLayoutId id="2147484510" r:id="rId6"/>
    <p:sldLayoutId id="2147484511" r:id="rId7"/>
    <p:sldLayoutId id="2147484512" r:id="rId8"/>
    <p:sldLayoutId id="2147484513" r:id="rId9"/>
    <p:sldLayoutId id="2147484514" r:id="rId10"/>
    <p:sldLayoutId id="2147484515" r:id="rId11"/>
    <p:sldLayoutId id="2147484516" r:id="rId12"/>
    <p:sldLayoutId id="2147484517" r:id="rId13"/>
    <p:sldLayoutId id="2147484518" r:id="rId14"/>
    <p:sldLayoutId id="2147484519" r:id="rId15"/>
    <p:sldLayoutId id="2147484520" r:id="rId16"/>
  </p:sldLayoutIdLst>
  <p:transition spd="slow">
    <p:wheel spokes="1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71464" y="908720"/>
            <a:ext cx="993723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500" b="1" i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Об итогах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500" b="1" i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исполнения бюджета района за январь - март         2024 года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532024"/>
              </p:ext>
            </p:extLst>
          </p:nvPr>
        </p:nvGraphicFramePr>
        <p:xfrm>
          <a:off x="263353" y="1015193"/>
          <a:ext cx="11665294" cy="57191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24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31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35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79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581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9419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i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Наименование</a:t>
                      </a:r>
                    </a:p>
                  </a:txBody>
                  <a:tcPr marL="91439" marR="91439" marT="45722" marB="45722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Уточненный годовой </a:t>
                      </a:r>
                    </a:p>
                    <a:p>
                      <a:pPr algn="ctr"/>
                      <a:r>
                        <a:rPr lang="ru-RU" sz="16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план на </a:t>
                      </a:r>
                    </a:p>
                    <a:p>
                      <a:pPr algn="ctr"/>
                      <a:r>
                        <a:rPr lang="ru-RU" sz="16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2024 г.</a:t>
                      </a:r>
                      <a:endParaRPr lang="ru-RU" sz="16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9" marR="91439" marT="45722" marB="45722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Факт поступлений</a:t>
                      </a:r>
                    </a:p>
                  </a:txBody>
                  <a:tcPr marL="91439" marR="91439" marT="45722" marB="45722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Процент выполнения</a:t>
                      </a:r>
                    </a:p>
                  </a:txBody>
                  <a:tcPr marL="91439" marR="91439" marT="45722" marB="45722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 marT="45719" marB="45719" anchor="ctr">
                    <a:gradFill>
                      <a:gsLst>
                        <a:gs pos="0">
                          <a:srgbClr val="D6B19C"/>
                        </a:gs>
                        <a:gs pos="30000">
                          <a:srgbClr val="D49E6C"/>
                        </a:gs>
                        <a:gs pos="70000">
                          <a:srgbClr val="A65528"/>
                        </a:gs>
                        <a:gs pos="100000">
                          <a:srgbClr val="663012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3122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январь- март                2024</a:t>
                      </a:r>
                      <a:r>
                        <a:rPr lang="ru-RU" sz="1500" b="1" i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5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г.</a:t>
                      </a:r>
                    </a:p>
                  </a:txBody>
                  <a:tcPr marL="91439" marR="91439" marT="45722" marB="45722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январь – март             2023 г.</a:t>
                      </a:r>
                    </a:p>
                  </a:txBody>
                  <a:tcPr marL="91439" marR="91439" marT="45722" marB="45722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к плану  на 2024 г.</a:t>
                      </a:r>
                    </a:p>
                  </a:txBody>
                  <a:tcPr marL="91439" marR="91439" marT="45722" marB="45722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 факту</a:t>
                      </a:r>
                      <a:r>
                        <a:rPr lang="ru-RU" sz="1600" b="1" i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января        – марта 2024 г.</a:t>
                      </a:r>
                      <a:endParaRPr lang="ru-RU" sz="1600" b="1" i="1" dirty="0">
                        <a:solidFill>
                          <a:schemeClr val="bg2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 marT="45722" marB="45722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56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Собственные</a:t>
                      </a:r>
                      <a:r>
                        <a:rPr lang="ru-RU" sz="1800" b="1" i="1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доходы,  в т.ч.</a:t>
                      </a:r>
                      <a:endParaRPr lang="ru-RU" sz="18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 marT="45722" marB="4572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12 589,7</a:t>
                      </a:r>
                      <a:endParaRPr lang="ru-RU" sz="18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3 685,8</a:t>
                      </a:r>
                      <a:endParaRPr lang="ru-RU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2 267,6</a:t>
                      </a:r>
                      <a:endParaRPr lang="ru-RU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29,3</a:t>
                      </a:r>
                      <a:endParaRPr lang="ru-RU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162,5</a:t>
                      </a:r>
                      <a:endParaRPr lang="ru-RU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 marT="45722" marB="4572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56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8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налоговые доходы</a:t>
                      </a:r>
                      <a:endParaRPr lang="ru-RU" sz="1800" b="1" i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 marT="45722" marB="4572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10 947,2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1439" marR="91439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2 810,5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1439" marR="91439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1 919,5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1439" marR="91439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25,7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1439" marR="91439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146,4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1439" marR="91439" marT="45722" marB="4572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5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неналоговые доходы</a:t>
                      </a:r>
                      <a:endParaRPr lang="ru-RU" sz="1800" b="1" i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 marT="45722" marB="4572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1 642,5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1439" marR="91439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875,3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1439" marR="91439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348,1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1439" marR="91439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53,3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1439" marR="91439" marT="45722" marB="4572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251,5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1439" marR="91439" marT="45722" marB="4572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56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800" b="1" i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Безвозмездные поступления</a:t>
                      </a:r>
                    </a:p>
                  </a:txBody>
                  <a:tcPr marL="91439" marR="91439" marT="45722" marB="4572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20 666,0</a:t>
                      </a:r>
                      <a:endParaRPr lang="ru-RU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4 756,7</a:t>
                      </a:r>
                      <a:endParaRPr lang="ru-RU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4 176,0</a:t>
                      </a:r>
                      <a:endParaRPr lang="ru-RU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23,0</a:t>
                      </a:r>
                      <a:endParaRPr lang="ru-RU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113,9</a:t>
                      </a:r>
                      <a:endParaRPr lang="ru-RU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 marT="45722" marB="45722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27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в т.ч дотация</a:t>
                      </a:r>
                    </a:p>
                  </a:txBody>
                  <a:tcPr marL="91439" marR="91439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20 128,7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1439" marR="91439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4 428,3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1439" marR="91439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4 076,0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1439" marR="91439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22,0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1439" marR="91439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108,6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1439" marR="91439" marT="45722" marB="45722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87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Всего доходов</a:t>
                      </a:r>
                    </a:p>
                  </a:txBody>
                  <a:tcPr marL="91439" marR="91439" marT="45722" marB="45722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33 255,7</a:t>
                      </a:r>
                      <a:endParaRPr lang="ru-RU" sz="18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 marT="45722" marB="45722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8 442,5</a:t>
                      </a:r>
                      <a:endParaRPr lang="ru-RU" sz="18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 marT="45722" marB="45722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6 443,6</a:t>
                      </a:r>
                      <a:endParaRPr lang="ru-RU" sz="18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 marT="45722" marB="45722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25,4</a:t>
                      </a:r>
                      <a:endParaRPr lang="ru-RU" sz="18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 marT="45722" marB="45722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131,0</a:t>
                      </a:r>
                      <a:endParaRPr lang="ru-RU" sz="18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 marT="45722" marB="45722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75520" y="123690"/>
            <a:ext cx="828092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Выполнение доходной части бюджета Россонского района за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январь - март  2023 – 2024 г.г., тыс. руб.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748627" y="75537"/>
            <a:ext cx="36004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9668576"/>
      </p:ext>
    </p:extLst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E49F1E-7234-4BF5-8DBE-344F05BB2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528" y="188640"/>
            <a:ext cx="9361041" cy="675023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доходной части бюджета Россонского района за  </a:t>
            </a:r>
            <a:b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январь – март 2024 г., тыс. рублей</a:t>
            </a:r>
            <a:b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8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2993D68-212A-43BD-8CCB-25DAA908B8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3791147"/>
              </p:ext>
            </p:extLst>
          </p:nvPr>
        </p:nvGraphicFramePr>
        <p:xfrm>
          <a:off x="767408" y="1628800"/>
          <a:ext cx="10737205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C75AD92-2EC6-410F-9BC7-D8B64AABC4E5}"/>
              </a:ext>
            </a:extLst>
          </p:cNvPr>
          <p:cNvSpPr txBox="1"/>
          <p:nvPr/>
        </p:nvSpPr>
        <p:spPr>
          <a:xfrm>
            <a:off x="11748627" y="75537"/>
            <a:ext cx="36004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66973190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0822123"/>
              </p:ext>
            </p:extLst>
          </p:nvPr>
        </p:nvGraphicFramePr>
        <p:xfrm>
          <a:off x="578387" y="1031875"/>
          <a:ext cx="11377264" cy="5709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67507" y="121703"/>
            <a:ext cx="8856985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исполнения расходной части бюджета Россонского района за  январь – март 2024 г.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7EB368-4521-4133-9E28-7B5DFFE190B0}"/>
              </a:ext>
            </a:extLst>
          </p:cNvPr>
          <p:cNvSpPr txBox="1"/>
          <p:nvPr/>
        </p:nvSpPr>
        <p:spPr>
          <a:xfrm>
            <a:off x="11748627" y="75537"/>
            <a:ext cx="36004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2F98D3-A6FF-44B7-87B6-1019087AD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4" y="188640"/>
            <a:ext cx="8911687" cy="61349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Экономическая структура исполнения расходной части бюджета Россонского района за  январь – март 2024 г., тыс. рублей</a:t>
            </a:r>
            <a:b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8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E99F7D7-968C-40B7-9005-1B2119432C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7559982"/>
              </p:ext>
            </p:extLst>
          </p:nvPr>
        </p:nvGraphicFramePr>
        <p:xfrm>
          <a:off x="695401" y="1556792"/>
          <a:ext cx="10945216" cy="4355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0165DB3-1FD1-4DD8-A312-85C4B4ECCF47}"/>
              </a:ext>
            </a:extLst>
          </p:cNvPr>
          <p:cNvSpPr txBox="1"/>
          <p:nvPr/>
        </p:nvSpPr>
        <p:spPr>
          <a:xfrm>
            <a:off x="11748627" y="75537"/>
            <a:ext cx="36004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25512835"/>
      </p:ext>
    </p:extLst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2246</TotalTime>
  <Words>302</Words>
  <Application>Microsoft Office PowerPoint</Application>
  <PresentationFormat>Широкоэкранный</PresentationFormat>
  <Paragraphs>78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Bookman Old Style</vt:lpstr>
      <vt:lpstr>Calibri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Структура доходной части бюджета Россонского района за   январь – март 2024 г., тыс. рублей </vt:lpstr>
      <vt:lpstr>Презентация PowerPoint</vt:lpstr>
      <vt:lpstr>Экономическая структура исполнения расходной части бюджета Россонского района за  январь – март 2024 г., тыс. рублей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15FO</dc:creator>
  <cp:lastModifiedBy>Пуртова Оксана</cp:lastModifiedBy>
  <cp:revision>287</cp:revision>
  <cp:lastPrinted>2024-05-27T09:47:10Z</cp:lastPrinted>
  <dcterms:created xsi:type="dcterms:W3CDTF">2013-04-24T08:09:36Z</dcterms:created>
  <dcterms:modified xsi:type="dcterms:W3CDTF">2024-05-27T12:57:59Z</dcterms:modified>
</cp:coreProperties>
</file>