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notesMasterIdLst>
    <p:notesMasterId r:id="rId13"/>
  </p:notesMasterIdLst>
  <p:sldIdLst>
    <p:sldId id="267" r:id="rId2"/>
    <p:sldId id="301" r:id="rId3"/>
    <p:sldId id="636" r:id="rId4"/>
    <p:sldId id="607" r:id="rId5"/>
    <p:sldId id="631" r:id="rId6"/>
    <p:sldId id="262" r:id="rId7"/>
    <p:sldId id="632" r:id="rId8"/>
    <p:sldId id="633" r:id="rId9"/>
    <p:sldId id="605" r:id="rId10"/>
    <p:sldId id="322" r:id="rId11"/>
    <p:sldId id="59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уртова Оксана" initials="ПО" lastIdx="1" clrIdx="0">
    <p:extLst>
      <p:ext uri="{19B8F6BF-5375-455C-9EA6-DF929625EA0E}">
        <p15:presenceInfo xmlns:p15="http://schemas.microsoft.com/office/powerpoint/2012/main" userId="Пуртова Окс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41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67502181875741"/>
          <c:y val="4.6744793032798382E-2"/>
          <c:w val="0.78655745553646539"/>
          <c:h val="0.701737285964094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25400">
              <a:solidFill>
                <a:schemeClr val="bg2">
                  <a:lumMod val="20000"/>
                  <a:lumOff val="80000"/>
                </a:schemeClr>
              </a:solidFill>
            </a:ln>
            <a:effectLst/>
            <a:sp3d contourW="25400">
              <a:contourClr>
                <a:schemeClr val="bg2">
                  <a:lumMod val="20000"/>
                  <a:lumOff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20000"/>
                    <a:lumOff val="80000"/>
                  </a:schemeClr>
                </a:solidFill>
              </a:ln>
              <a:effectLst/>
              <a:sp3d contourW="3175">
                <a:contourClr>
                  <a:schemeClr val="bg2">
                    <a:lumMod val="20000"/>
                    <a:lumOff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AB5-4DB5-B0D8-35299A8BA3C7}"/>
              </c:ext>
            </c:extLst>
          </c:dPt>
          <c:dPt>
            <c:idx val="1"/>
            <c:invertIfNegative val="0"/>
            <c:bubble3D val="0"/>
            <c:explosion val="44"/>
            <c:spPr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20000"/>
                    <a:lumOff val="80000"/>
                  </a:schemeClr>
                </a:solidFill>
              </a:ln>
              <a:effectLst/>
              <a:sp3d contourW="3175">
                <a:contourClr>
                  <a:schemeClr val="bg2">
                    <a:lumMod val="20000"/>
                    <a:lumOff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B5-4DB5-B0D8-35299A8BA3C7}"/>
              </c:ext>
            </c:extLst>
          </c:dPt>
          <c:dLbls>
            <c:dLbl>
              <c:idx val="0"/>
              <c:layout>
                <c:manualLayout>
                  <c:x val="4.0635494718797252E-2"/>
                  <c:y val="-5.26790557199963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97,4 %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B5-4DB5-B0D8-35299A8BA3C7}"/>
                </c:ext>
              </c:extLst>
            </c:dLbl>
            <c:dLbl>
              <c:idx val="1"/>
              <c:layout>
                <c:manualLayout>
                  <c:x val="3.1074201843786078E-2"/>
                  <c:y val="-6.50741276541130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5-4DB5-B0D8-35299A8BA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 базового уровня</c:v>
                </c:pt>
                <c:pt idx="1">
                  <c:v>Бюджеты первичного уровня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0.97399999999999998</c:v>
                </c:pt>
                <c:pt idx="1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B5-4DB5-B0D8-35299A8BA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49724975"/>
        <c:axId val="949728719"/>
        <c:axId val="1072381712"/>
      </c:bar3DChart>
      <c:catAx>
        <c:axId val="9497249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728719"/>
        <c:crosses val="autoZero"/>
        <c:auto val="1"/>
        <c:lblAlgn val="ctr"/>
        <c:lblOffset val="100"/>
        <c:noMultiLvlLbl val="0"/>
      </c:catAx>
      <c:valAx>
        <c:axId val="949728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724975"/>
        <c:crosses val="autoZero"/>
        <c:crossBetween val="between"/>
      </c:valAx>
      <c:serAx>
        <c:axId val="1072381712"/>
        <c:scaling>
          <c:orientation val="minMax"/>
        </c:scaling>
        <c:delete val="1"/>
        <c:axPos val="b"/>
        <c:majorTickMark val="out"/>
        <c:minorTickMark val="none"/>
        <c:tickLblPos val="nextTo"/>
        <c:crossAx val="949728719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26314676478671"/>
          <c:y val="0"/>
          <c:w val="0.44856244476032608"/>
          <c:h val="0.895845604229363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Отрасли социальной сферы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094-4784-AEF5-579621800F43}"/>
              </c:ext>
            </c:extLst>
          </c:dPt>
          <c:dLbls>
            <c:dLbl>
              <c:idx val="0"/>
              <c:layout>
                <c:manualLayout>
                  <c:x val="1.722495148319363E-2"/>
                  <c:y val="-1.63239789916632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67,3 % или 27 398,1 тыс.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376899367352578"/>
                      <c:h val="6.2968706676226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94-4784-AEF5-579621800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2024 г.</c:v>
                </c:pt>
              </c:strCache>
            </c:strRef>
          </c:cat>
          <c:val>
            <c:numRef>
              <c:f>Лист1!$B$2</c:f>
              <c:numCache>
                <c:formatCode>_-* #\ ##0.0_р_._-;\-* #\ ##0.0_р_._-;_-* "-"??_р_._-;_-@_-</c:formatCode>
                <c:ptCount val="1"/>
                <c:pt idx="0">
                  <c:v>67.3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D-43FE-9E2A-6E12C07579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Общегосударственная деятельность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.19084961677626408"/>
                  <c:y val="-9.94716636128002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18,8 % или</a:t>
                    </a:r>
                    <a:r>
                      <a:rPr lang="ru-RU" sz="1200" baseline="0" dirty="0"/>
                      <a:t> 7 657,7 тыс. руб.</a:t>
                    </a:r>
                    <a:endParaRPr lang="ru-RU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90209078151862"/>
                      <c:h val="5.25894449650026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094-4784-AEF5-579621800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2024 г.</c:v>
                </c:pt>
              </c:strCache>
            </c:strRef>
          </c:cat>
          <c:val>
            <c:numRef>
              <c:f>Лист1!$C$2</c:f>
              <c:numCache>
                <c:formatCode>_-* #\ ##0.0_р_._-;\-* #\ ##0.0_р_._-;_-* "-"??_р_._-;_-@_-</c:formatCode>
                <c:ptCount val="1"/>
                <c:pt idx="0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D-43FE-9E2A-6E12C07579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.17540966864784793"/>
                  <c:y val="-1.55158457348013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10,8</a:t>
                    </a:r>
                    <a:r>
                      <a:rPr lang="ru-RU" sz="1200" baseline="0" dirty="0"/>
                      <a:t> % или 4 390 тыс. руб.</a:t>
                    </a:r>
                    <a:endParaRPr lang="ru-RU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96741215619023"/>
                      <c:h val="6.66415170650971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F0A-4AF3-A279-47DFFF5DDA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2024 г.</c:v>
                </c:pt>
              </c:strCache>
            </c:strRef>
          </c:cat>
          <c:val>
            <c:numRef>
              <c:f>Лист1!$D$2</c:f>
              <c:numCache>
                <c:formatCode>_-* #\ ##0.0_р_._-;\-* #\ ##0.0_р_._-;_-* "-"??_р_._-;_-@_-</c:formatCode>
                <c:ptCount val="1"/>
                <c:pt idx="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5D-43FE-9E2A-6E12C075792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направления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.19252166617760055"/>
                  <c:y val="7.7793718009530029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3,1 % или 1 253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00354693143907"/>
                      <c:h val="8.82294723339387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54E-4584-A976-49A5667F9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2024 г.</c:v>
                </c:pt>
              </c:strCache>
            </c:strRef>
          </c:cat>
          <c:val>
            <c:numRef>
              <c:f>Лист1!$E$2</c:f>
              <c:numCache>
                <c:formatCode>_-* #\ ##0.0_р_._-;\-* #\ ##0.0_р_._-;_-* "-"??_р_._-;_-@_-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5D-43FE-9E2A-6E12C0757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924224"/>
        <c:axId val="117925760"/>
        <c:axId val="0"/>
      </c:bar3DChart>
      <c:catAx>
        <c:axId val="117924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925760"/>
        <c:crosses val="autoZero"/>
        <c:auto val="1"/>
        <c:lblAlgn val="ctr"/>
        <c:lblOffset val="100"/>
        <c:noMultiLvlLbl val="0"/>
      </c:catAx>
      <c:valAx>
        <c:axId val="11792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р_._-;\-* #\ ##0.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92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506715796873596"/>
          <c:y val="2.1778264052905581E-2"/>
          <c:w val="0.44493284203126404"/>
          <c:h val="0.40893687690568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1"/>
                </a:solidFill>
              </a:rPr>
              <a:t>Отрасли социальной сферы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13412103850946E-2"/>
          <c:y val="0.13128404532510776"/>
          <c:w val="0.94366740572165297"/>
          <c:h val="0.85727598268922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Отрасли социальной сферы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7E5-4153-9A8F-2BDBCBE66F1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D7E5-4153-9A8F-2BDBCBE66F15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7E5-4153-9A8F-2BDBCBE66F1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D7E5-4153-9A8F-2BDBCBE66F15}"/>
              </c:ext>
            </c:extLst>
          </c:dPt>
          <c:dLbls>
            <c:dLbl>
              <c:idx val="0"/>
              <c:layout>
                <c:manualLayout>
                  <c:x val="-4.953668368493095E-2"/>
                  <c:y val="-1.61048914399212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316575-F58A-444A-9C60-100D83BD114E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
16,1 %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58971616273892"/>
                      <c:h val="0.119441539368166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E5-4153-9A8F-2BDBCBE66F15}"/>
                </c:ext>
              </c:extLst>
            </c:dLbl>
            <c:dLbl>
              <c:idx val="1"/>
              <c:layout>
                <c:manualLayout>
                  <c:x val="-2.8808226120393327E-2"/>
                  <c:y val="0.171296799893897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6DA59B-5F9E-43E2-BBA7-983424D74B21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10 %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67298706488424"/>
                      <c:h val="0.291509207925765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7E5-4153-9A8F-2BDBCBE66F15}"/>
                </c:ext>
              </c:extLst>
            </c:dLbl>
            <c:dLbl>
              <c:idx val="2"/>
              <c:layout>
                <c:manualLayout>
                  <c:x val="1.409108445738062E-2"/>
                  <c:y val="9.2028559259902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039632-DCA3-4204-9EBB-8DE06E99360D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30,8 %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24552749449524"/>
                      <c:h val="0.119441539368166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E5-4153-9A8F-2BDBCBE66F15}"/>
                </c:ext>
              </c:extLst>
            </c:dLbl>
            <c:dLbl>
              <c:idx val="3"/>
              <c:layout>
                <c:manualLayout>
                  <c:x val="3.7656223619713651E-2"/>
                  <c:y val="-2.30062113781607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5AA9A4-BA0F-44FA-A22B-E6249A2F6D18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10,4 %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3444626126642"/>
                      <c:h val="0.119441539368166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7E5-4153-9A8F-2BDBCBE66F1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Здравоохранение</c:v>
                </c:pt>
                <c:pt idx="1">
                  <c:v>Физическая культура, спорт, культура и средства массовой информации</c:v>
                </c:pt>
                <c:pt idx="2">
                  <c:v>Образование</c:v>
                </c:pt>
                <c:pt idx="3">
                  <c:v>Социальная политика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16.100000000000001</c:v>
                </c:pt>
                <c:pt idx="1">
                  <c:v>10</c:v>
                </c:pt>
                <c:pt idx="2">
                  <c:v>30.8</c:v>
                </c:pt>
                <c:pt idx="3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5-4153-9A8F-2BDBCBE66F1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157CB-BF9B-4C1F-9A37-08F8C0F41AB5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</dgm:pt>
    <dgm:pt modelId="{ABB10BFD-C724-4AFE-84A2-2BEF7170368F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5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БЮДЖЕТ</a:t>
          </a:r>
          <a:r>
            <a:rPr lang="ru-RU" sz="1200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- </a:t>
          </a:r>
          <a:r>
            <a:rPr lang="ru-RU" sz="14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план формирования и использования денежных средств для обеспечения реализации задач и функций  государства, принимаемый на один финансовый год и действующий с 1 января по 31 декабря календарного года</a:t>
          </a:r>
        </a:p>
      </dgm:t>
    </dgm:pt>
    <dgm:pt modelId="{CDEE8E4B-20C4-470E-A831-827C1F98124D}" type="parTrans" cxnId="{ECBB2FAA-0C39-45AC-9913-BBD152B1D7CF}">
      <dgm:prSet/>
      <dgm:spPr/>
      <dgm:t>
        <a:bodyPr/>
        <a:lstStyle/>
        <a:p>
          <a:endParaRPr lang="ru-RU"/>
        </a:p>
      </dgm:t>
    </dgm:pt>
    <dgm:pt modelId="{9A6D5757-1D83-4E28-A1F3-330DC153B706}" type="sibTrans" cxnId="{ECBB2FAA-0C39-45AC-9913-BBD152B1D7CF}">
      <dgm:prSet/>
      <dgm:spPr/>
      <dgm:t>
        <a:bodyPr/>
        <a:lstStyle/>
        <a:p>
          <a:endParaRPr lang="ru-RU"/>
        </a:p>
      </dgm:t>
    </dgm:pt>
    <dgm:pt modelId="{4BF33740-5414-4E4B-962B-EA4205BB7213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5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ДОХОДЫ</a:t>
          </a:r>
          <a:r>
            <a:rPr lang="ru-RU" sz="1500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 - </a:t>
          </a:r>
          <a:r>
            <a:rPr lang="ru-RU" sz="14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поступающие в бюджет денежные средства </a:t>
          </a:r>
          <a:endParaRPr lang="ru-RU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C76AFD12-2C88-4959-A427-C97A6545A102}" type="parTrans" cxnId="{A1849FE6-BFBB-4B13-BB0D-6EFBAAFC2031}">
      <dgm:prSet/>
      <dgm:spPr/>
      <dgm:t>
        <a:bodyPr/>
        <a:lstStyle/>
        <a:p>
          <a:endParaRPr lang="ru-RU"/>
        </a:p>
      </dgm:t>
    </dgm:pt>
    <dgm:pt modelId="{D4A5879E-C174-464B-992C-9F01A5472F79}" type="sibTrans" cxnId="{A1849FE6-BFBB-4B13-BB0D-6EFBAAFC2031}">
      <dgm:prSet/>
      <dgm:spPr/>
      <dgm:t>
        <a:bodyPr/>
        <a:lstStyle/>
        <a:p>
          <a:endParaRPr lang="ru-RU"/>
        </a:p>
      </dgm:t>
    </dgm:pt>
    <dgm:pt modelId="{E8C5490E-BF93-49B4-B6EF-010E75CA5DE1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5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РАСХОДЫ</a:t>
          </a:r>
          <a:r>
            <a:rPr lang="ru-RU" sz="1400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 - </a:t>
          </a:r>
          <a:r>
            <a:rPr lang="ru-RU" sz="14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денежные средства, направляемые на финансовое обеспечение задач и функций государства </a:t>
          </a:r>
          <a:endParaRPr lang="ru-RU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CB247F0F-E97A-4FF9-896A-4689CA580C66}" type="parTrans" cxnId="{13C0BBDE-7147-4EAA-9E45-4FF6F22BDB0F}">
      <dgm:prSet/>
      <dgm:spPr/>
      <dgm:t>
        <a:bodyPr/>
        <a:lstStyle/>
        <a:p>
          <a:endParaRPr lang="ru-RU"/>
        </a:p>
      </dgm:t>
    </dgm:pt>
    <dgm:pt modelId="{A1C386CE-2B6C-4504-A003-8811C886F85F}" type="sibTrans" cxnId="{13C0BBDE-7147-4EAA-9E45-4FF6F22BDB0F}">
      <dgm:prSet/>
      <dgm:spPr/>
      <dgm:t>
        <a:bodyPr/>
        <a:lstStyle/>
        <a:p>
          <a:endParaRPr lang="ru-RU"/>
        </a:p>
      </dgm:t>
    </dgm:pt>
    <dgm:pt modelId="{1577179D-66C1-434B-B14D-E8A303811300}" type="pres">
      <dgm:prSet presAssocID="{33E157CB-BF9B-4C1F-9A37-08F8C0F41AB5}" presName="compositeShape" presStyleCnt="0">
        <dgm:presLayoutVars>
          <dgm:dir/>
          <dgm:resizeHandles/>
        </dgm:presLayoutVars>
      </dgm:prSet>
      <dgm:spPr/>
    </dgm:pt>
    <dgm:pt modelId="{17CC849A-ED5A-41E5-96E3-CF3A47DFD659}" type="pres">
      <dgm:prSet presAssocID="{33E157CB-BF9B-4C1F-9A37-08F8C0F41AB5}" presName="pyramid" presStyleLbl="node1" presStyleIdx="0" presStyleCnt="1" custScaleX="191338"/>
      <dgm:spPr>
        <a:solidFill>
          <a:schemeClr val="accent5">
            <a:lumMod val="75000"/>
          </a:schemeClr>
        </a:solidFill>
      </dgm:spPr>
    </dgm:pt>
    <dgm:pt modelId="{133AFB0D-9799-4066-881F-98F5462924FB}" type="pres">
      <dgm:prSet presAssocID="{33E157CB-BF9B-4C1F-9A37-08F8C0F41AB5}" presName="theList" presStyleCnt="0"/>
      <dgm:spPr/>
    </dgm:pt>
    <dgm:pt modelId="{17A45262-777D-45CD-957A-8AA3C775755C}" type="pres">
      <dgm:prSet presAssocID="{ABB10BFD-C724-4AFE-84A2-2BEF7170368F}" presName="aNode" presStyleLbl="fgAcc1" presStyleIdx="0" presStyleCnt="3" custScaleX="192555">
        <dgm:presLayoutVars>
          <dgm:bulletEnabled val="1"/>
        </dgm:presLayoutVars>
      </dgm:prSet>
      <dgm:spPr/>
    </dgm:pt>
    <dgm:pt modelId="{3C2EA2CB-271D-4BE0-B1CD-B7DFDABBD951}" type="pres">
      <dgm:prSet presAssocID="{ABB10BFD-C724-4AFE-84A2-2BEF7170368F}" presName="aSpace" presStyleCnt="0"/>
      <dgm:spPr/>
    </dgm:pt>
    <dgm:pt modelId="{2EE3D619-A49F-4685-8C06-A22DB2CCD836}" type="pres">
      <dgm:prSet presAssocID="{4BF33740-5414-4E4B-962B-EA4205BB7213}" presName="aNode" presStyleLbl="fgAcc1" presStyleIdx="1" presStyleCnt="3" custScaleX="194366">
        <dgm:presLayoutVars>
          <dgm:bulletEnabled val="1"/>
        </dgm:presLayoutVars>
      </dgm:prSet>
      <dgm:spPr/>
    </dgm:pt>
    <dgm:pt modelId="{311FF1E6-387A-41D4-8D35-D5E131DAC28A}" type="pres">
      <dgm:prSet presAssocID="{4BF33740-5414-4E4B-962B-EA4205BB7213}" presName="aSpace" presStyleCnt="0"/>
      <dgm:spPr/>
    </dgm:pt>
    <dgm:pt modelId="{1CAA02A5-CA28-4422-9B64-28EDA796796E}" type="pres">
      <dgm:prSet presAssocID="{E8C5490E-BF93-49B4-B6EF-010E75CA5DE1}" presName="aNode" presStyleLbl="fgAcc1" presStyleIdx="2" presStyleCnt="3" custScaleX="194366">
        <dgm:presLayoutVars>
          <dgm:bulletEnabled val="1"/>
        </dgm:presLayoutVars>
      </dgm:prSet>
      <dgm:spPr/>
    </dgm:pt>
    <dgm:pt modelId="{917AF32D-82F6-419C-9B4C-655C72D4E518}" type="pres">
      <dgm:prSet presAssocID="{E8C5490E-BF93-49B4-B6EF-010E75CA5DE1}" presName="aSpace" presStyleCnt="0"/>
      <dgm:spPr/>
    </dgm:pt>
  </dgm:ptLst>
  <dgm:cxnLst>
    <dgm:cxn modelId="{CE302E16-2AF3-4ECA-B787-6D521991BFD9}" type="presOf" srcId="{E8C5490E-BF93-49B4-B6EF-010E75CA5DE1}" destId="{1CAA02A5-CA28-4422-9B64-28EDA796796E}" srcOrd="0" destOrd="0" presId="urn:microsoft.com/office/officeart/2005/8/layout/pyramid2"/>
    <dgm:cxn modelId="{423E6645-C178-4C07-922D-8FD063421FDE}" type="presOf" srcId="{ABB10BFD-C724-4AFE-84A2-2BEF7170368F}" destId="{17A45262-777D-45CD-957A-8AA3C775755C}" srcOrd="0" destOrd="0" presId="urn:microsoft.com/office/officeart/2005/8/layout/pyramid2"/>
    <dgm:cxn modelId="{92F9B052-B9E1-4E4E-9995-E166789309F8}" type="presOf" srcId="{33E157CB-BF9B-4C1F-9A37-08F8C0F41AB5}" destId="{1577179D-66C1-434B-B14D-E8A303811300}" srcOrd="0" destOrd="0" presId="urn:microsoft.com/office/officeart/2005/8/layout/pyramid2"/>
    <dgm:cxn modelId="{ECBB2FAA-0C39-45AC-9913-BBD152B1D7CF}" srcId="{33E157CB-BF9B-4C1F-9A37-08F8C0F41AB5}" destId="{ABB10BFD-C724-4AFE-84A2-2BEF7170368F}" srcOrd="0" destOrd="0" parTransId="{CDEE8E4B-20C4-470E-A831-827C1F98124D}" sibTransId="{9A6D5757-1D83-4E28-A1F3-330DC153B706}"/>
    <dgm:cxn modelId="{670624D8-FADB-44E2-BEFD-C33021BFBF00}" type="presOf" srcId="{4BF33740-5414-4E4B-962B-EA4205BB7213}" destId="{2EE3D619-A49F-4685-8C06-A22DB2CCD836}" srcOrd="0" destOrd="0" presId="urn:microsoft.com/office/officeart/2005/8/layout/pyramid2"/>
    <dgm:cxn modelId="{13C0BBDE-7147-4EAA-9E45-4FF6F22BDB0F}" srcId="{33E157CB-BF9B-4C1F-9A37-08F8C0F41AB5}" destId="{E8C5490E-BF93-49B4-B6EF-010E75CA5DE1}" srcOrd="2" destOrd="0" parTransId="{CB247F0F-E97A-4FF9-896A-4689CA580C66}" sibTransId="{A1C386CE-2B6C-4504-A003-8811C886F85F}"/>
    <dgm:cxn modelId="{A1849FE6-BFBB-4B13-BB0D-6EFBAAFC2031}" srcId="{33E157CB-BF9B-4C1F-9A37-08F8C0F41AB5}" destId="{4BF33740-5414-4E4B-962B-EA4205BB7213}" srcOrd="1" destOrd="0" parTransId="{C76AFD12-2C88-4959-A427-C97A6545A102}" sibTransId="{D4A5879E-C174-464B-992C-9F01A5472F79}"/>
    <dgm:cxn modelId="{94377525-6EE3-41F5-BBB4-83EEFFEBA376}" type="presParOf" srcId="{1577179D-66C1-434B-B14D-E8A303811300}" destId="{17CC849A-ED5A-41E5-96E3-CF3A47DFD659}" srcOrd="0" destOrd="0" presId="urn:microsoft.com/office/officeart/2005/8/layout/pyramid2"/>
    <dgm:cxn modelId="{D48B4B97-512F-47A9-920C-36CE8D8357DB}" type="presParOf" srcId="{1577179D-66C1-434B-B14D-E8A303811300}" destId="{133AFB0D-9799-4066-881F-98F5462924FB}" srcOrd="1" destOrd="0" presId="urn:microsoft.com/office/officeart/2005/8/layout/pyramid2"/>
    <dgm:cxn modelId="{F37BA420-E7C3-44FB-8595-79813DB687C1}" type="presParOf" srcId="{133AFB0D-9799-4066-881F-98F5462924FB}" destId="{17A45262-777D-45CD-957A-8AA3C775755C}" srcOrd="0" destOrd="0" presId="urn:microsoft.com/office/officeart/2005/8/layout/pyramid2"/>
    <dgm:cxn modelId="{DC4F684F-3421-404A-A606-72C6260E4E49}" type="presParOf" srcId="{133AFB0D-9799-4066-881F-98F5462924FB}" destId="{3C2EA2CB-271D-4BE0-B1CD-B7DFDABBD951}" srcOrd="1" destOrd="0" presId="urn:microsoft.com/office/officeart/2005/8/layout/pyramid2"/>
    <dgm:cxn modelId="{6A6BDB43-DDC0-4509-801F-3E689606C990}" type="presParOf" srcId="{133AFB0D-9799-4066-881F-98F5462924FB}" destId="{2EE3D619-A49F-4685-8C06-A22DB2CCD836}" srcOrd="2" destOrd="0" presId="urn:microsoft.com/office/officeart/2005/8/layout/pyramid2"/>
    <dgm:cxn modelId="{107FEB6D-0959-42B0-9FA9-31A5FD557F4B}" type="presParOf" srcId="{133AFB0D-9799-4066-881F-98F5462924FB}" destId="{311FF1E6-387A-41D4-8D35-D5E131DAC28A}" srcOrd="3" destOrd="0" presId="urn:microsoft.com/office/officeart/2005/8/layout/pyramid2"/>
    <dgm:cxn modelId="{00275804-BC7D-446C-9A63-8CFF303C3491}" type="presParOf" srcId="{133AFB0D-9799-4066-881F-98F5462924FB}" destId="{1CAA02A5-CA28-4422-9B64-28EDA796796E}" srcOrd="4" destOrd="0" presId="urn:microsoft.com/office/officeart/2005/8/layout/pyramid2"/>
    <dgm:cxn modelId="{FFDF5D30-0C76-4A67-9CE8-84B028C086A3}" type="presParOf" srcId="{133AFB0D-9799-4066-881F-98F5462924FB}" destId="{917AF32D-82F6-419C-9B4C-655C72D4E51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48334-B74A-4AFC-BCF3-DD77D1B04575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7739D0-E6EE-429E-8B35-2AE50B1839B3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Подоходный налог с физических лиц – 7 815,4 тыс. рублей</a:t>
          </a:r>
        </a:p>
      </dgm:t>
    </dgm:pt>
    <dgm:pt modelId="{7AF92C62-725A-48CD-8C5D-649D71E4A9B2}" type="parTrans" cxnId="{58C59866-2A09-4E3A-8ABD-138C0A8DF169}">
      <dgm:prSet/>
      <dgm:spPr/>
      <dgm:t>
        <a:bodyPr/>
        <a:lstStyle/>
        <a:p>
          <a:endParaRPr lang="ru-RU"/>
        </a:p>
      </dgm:t>
    </dgm:pt>
    <dgm:pt modelId="{7147B96D-BA91-464F-B00F-A2C3F8164B00}" type="sibTrans" cxnId="{58C59866-2A09-4E3A-8ABD-138C0A8DF169}">
      <dgm:prSet/>
      <dgm:spPr/>
      <dgm:t>
        <a:bodyPr/>
        <a:lstStyle/>
        <a:p>
          <a:endParaRPr lang="ru-RU"/>
        </a:p>
      </dgm:t>
    </dgm:pt>
    <dgm:pt modelId="{9CAAC262-FC24-4073-8C17-A1C059D80313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на добавленную стоимость – 3 969,5 тыс. рублей</a:t>
          </a:r>
        </a:p>
      </dgm:t>
    </dgm:pt>
    <dgm:pt modelId="{5EA7E211-8157-4994-8C07-B1D053685226}" type="parTrans" cxnId="{D68B7727-7AAA-47C8-999E-D08235D6ECD2}">
      <dgm:prSet/>
      <dgm:spPr/>
      <dgm:t>
        <a:bodyPr/>
        <a:lstStyle/>
        <a:p>
          <a:endParaRPr lang="ru-RU"/>
        </a:p>
      </dgm:t>
    </dgm:pt>
    <dgm:pt modelId="{1E3C4195-586C-454A-8444-393A22F16FA1}" type="sibTrans" cxnId="{D68B7727-7AAA-47C8-999E-D08235D6ECD2}">
      <dgm:prSet/>
      <dgm:spPr/>
      <dgm:t>
        <a:bodyPr/>
        <a:lstStyle/>
        <a:p>
          <a:endParaRPr lang="ru-RU"/>
        </a:p>
      </dgm:t>
    </dgm:pt>
    <dgm:pt modelId="{3AD65325-31A7-491C-BFA5-5F2058A52527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Земельный налог – 432,0 тыс. рублей</a:t>
          </a:r>
        </a:p>
      </dgm:t>
    </dgm:pt>
    <dgm:pt modelId="{402462D3-F795-4C24-95BE-FAC78A7D94EA}" type="parTrans" cxnId="{B655AB33-F29C-4BC8-A0DD-5F6B07245778}">
      <dgm:prSet/>
      <dgm:spPr/>
      <dgm:t>
        <a:bodyPr/>
        <a:lstStyle/>
        <a:p>
          <a:endParaRPr lang="ru-RU"/>
        </a:p>
      </dgm:t>
    </dgm:pt>
    <dgm:pt modelId="{CCDE1A26-1A8A-4F63-BB2C-14093A657882}" type="sibTrans" cxnId="{B655AB33-F29C-4BC8-A0DD-5F6B07245778}">
      <dgm:prSet/>
      <dgm:spPr/>
      <dgm:t>
        <a:bodyPr/>
        <a:lstStyle/>
        <a:p>
          <a:endParaRPr lang="ru-RU"/>
        </a:p>
      </dgm:t>
    </dgm:pt>
    <dgm:pt modelId="{CAAD9E65-3D77-42BF-8173-EC13E28113E4}">
      <dgm:prSet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Иные налоговые  поступления – 117,5 тыс. рублей</a:t>
          </a:r>
        </a:p>
      </dgm:t>
    </dgm:pt>
    <dgm:pt modelId="{CA77F801-4B47-419F-97BC-2F7E62BFCB24}" type="parTrans" cxnId="{75632E2F-BB4B-40F1-B025-434DC2788678}">
      <dgm:prSet/>
      <dgm:spPr/>
      <dgm:t>
        <a:bodyPr/>
        <a:lstStyle/>
        <a:p>
          <a:endParaRPr lang="ru-RU"/>
        </a:p>
      </dgm:t>
    </dgm:pt>
    <dgm:pt modelId="{A4F92CDE-48B6-4336-B48B-1ACEF87B5BEE}" type="sibTrans" cxnId="{75632E2F-BB4B-40F1-B025-434DC2788678}">
      <dgm:prSet/>
      <dgm:spPr/>
      <dgm:t>
        <a:bodyPr/>
        <a:lstStyle/>
        <a:p>
          <a:endParaRPr lang="ru-RU"/>
        </a:p>
      </dgm:t>
    </dgm:pt>
    <dgm:pt modelId="{45DE9773-52FC-4B3E-A941-A1231C55F572}">
      <dgm:prSet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Налоги на доходы и прибыль, уплачиваемые организациями – 154,1 тыс. рублей</a:t>
          </a:r>
        </a:p>
      </dgm:t>
    </dgm:pt>
    <dgm:pt modelId="{51620370-46C7-4E81-AEFD-5E416C01A442}" type="parTrans" cxnId="{D29CA856-E09D-4E51-8CFE-78AAA034159C}">
      <dgm:prSet/>
      <dgm:spPr/>
      <dgm:t>
        <a:bodyPr/>
        <a:lstStyle/>
        <a:p>
          <a:endParaRPr lang="ru-RU"/>
        </a:p>
      </dgm:t>
    </dgm:pt>
    <dgm:pt modelId="{549E08D3-BAB9-459D-9534-F8600AD5A3BF}" type="sibTrans" cxnId="{D29CA856-E09D-4E51-8CFE-78AAA034159C}">
      <dgm:prSet/>
      <dgm:spPr/>
      <dgm:t>
        <a:bodyPr/>
        <a:lstStyle/>
        <a:p>
          <a:endParaRPr lang="ru-RU"/>
        </a:p>
      </dgm:t>
    </dgm:pt>
    <dgm:pt modelId="{9B8E228D-7E29-4555-AB2E-B3641DE0CBFC}">
      <dgm:prSet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на недвижимость – 1 121,8 тыс. рублей</a:t>
          </a:r>
        </a:p>
      </dgm:t>
    </dgm:pt>
    <dgm:pt modelId="{3877B905-30F5-4E22-8605-925A2E6087FF}" type="parTrans" cxnId="{C0FAC62D-A18B-4834-8EC0-DF65D5FFF89B}">
      <dgm:prSet/>
      <dgm:spPr/>
      <dgm:t>
        <a:bodyPr/>
        <a:lstStyle/>
        <a:p>
          <a:endParaRPr lang="ru-RU"/>
        </a:p>
      </dgm:t>
    </dgm:pt>
    <dgm:pt modelId="{8E493D42-9154-49D8-8EB6-D766EDE38086}" type="sibTrans" cxnId="{C0FAC62D-A18B-4834-8EC0-DF65D5FFF89B}">
      <dgm:prSet/>
      <dgm:spPr/>
      <dgm:t>
        <a:bodyPr/>
        <a:lstStyle/>
        <a:p>
          <a:endParaRPr lang="ru-RU"/>
        </a:p>
      </dgm:t>
    </dgm:pt>
    <dgm:pt modelId="{251A1098-6C14-42D8-97A5-255E1C5A60EF}">
      <dgm:prSet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Другие налоги от выручки от реализации товаров (работ, услуг) – 431,9тыс. рублей</a:t>
          </a:r>
        </a:p>
      </dgm:t>
    </dgm:pt>
    <dgm:pt modelId="{5EAB8B64-08A6-49AF-A7FC-C5CDF752A253}" type="parTrans" cxnId="{0C2AF8E7-B2AF-49CD-A5BF-141CC1E240CB}">
      <dgm:prSet/>
      <dgm:spPr/>
      <dgm:t>
        <a:bodyPr/>
        <a:lstStyle/>
        <a:p>
          <a:endParaRPr lang="ru-RU"/>
        </a:p>
      </dgm:t>
    </dgm:pt>
    <dgm:pt modelId="{841C2101-11B7-4448-89B6-61BAF3F77059}" type="sibTrans" cxnId="{0C2AF8E7-B2AF-49CD-A5BF-141CC1E240CB}">
      <dgm:prSet/>
      <dgm:spPr/>
      <dgm:t>
        <a:bodyPr/>
        <a:lstStyle/>
        <a:p>
          <a:endParaRPr lang="ru-RU"/>
        </a:p>
      </dgm:t>
    </dgm:pt>
    <dgm:pt modelId="{C5510771-3E65-45A8-BC9E-E77431B827CF}" type="pres">
      <dgm:prSet presAssocID="{49B48334-B74A-4AFC-BCF3-DD77D1B04575}" presName="Name0" presStyleCnt="0">
        <dgm:presLayoutVars>
          <dgm:chMax val="7"/>
          <dgm:chPref val="7"/>
          <dgm:dir/>
        </dgm:presLayoutVars>
      </dgm:prSet>
      <dgm:spPr/>
    </dgm:pt>
    <dgm:pt modelId="{FDC1E12E-078E-4CFA-8105-DBA661B3D99C}" type="pres">
      <dgm:prSet presAssocID="{49B48334-B74A-4AFC-BCF3-DD77D1B04575}" presName="Name1" presStyleCnt="0"/>
      <dgm:spPr/>
    </dgm:pt>
    <dgm:pt modelId="{4BA77DDB-C519-49E6-A530-5AC8D6BA1935}" type="pres">
      <dgm:prSet presAssocID="{49B48334-B74A-4AFC-BCF3-DD77D1B04575}" presName="cycle" presStyleCnt="0"/>
      <dgm:spPr/>
    </dgm:pt>
    <dgm:pt modelId="{C187EF8B-5A04-4182-92A4-729EB9FE6FBF}" type="pres">
      <dgm:prSet presAssocID="{49B48334-B74A-4AFC-BCF3-DD77D1B04575}" presName="srcNode" presStyleLbl="node1" presStyleIdx="0" presStyleCnt="7"/>
      <dgm:spPr/>
    </dgm:pt>
    <dgm:pt modelId="{8F915FDB-83C0-402B-8EF3-4CBCB2CBCC08}" type="pres">
      <dgm:prSet presAssocID="{49B48334-B74A-4AFC-BCF3-DD77D1B04575}" presName="conn" presStyleLbl="parChTrans1D2" presStyleIdx="0" presStyleCnt="1" custScaleX="95725"/>
      <dgm:spPr/>
    </dgm:pt>
    <dgm:pt modelId="{48985464-4B4C-4D00-BBF2-ABB01C3A9191}" type="pres">
      <dgm:prSet presAssocID="{49B48334-B74A-4AFC-BCF3-DD77D1B04575}" presName="extraNode" presStyleLbl="node1" presStyleIdx="0" presStyleCnt="7"/>
      <dgm:spPr/>
    </dgm:pt>
    <dgm:pt modelId="{272ECA0F-15DB-4A75-AC76-68FAC3BDE53E}" type="pres">
      <dgm:prSet presAssocID="{49B48334-B74A-4AFC-BCF3-DD77D1B04575}" presName="dstNode" presStyleLbl="node1" presStyleIdx="0" presStyleCnt="7"/>
      <dgm:spPr/>
    </dgm:pt>
    <dgm:pt modelId="{F91845B9-1F92-47B4-B185-B827B7B5B5CF}" type="pres">
      <dgm:prSet presAssocID="{167739D0-E6EE-429E-8B35-2AE50B1839B3}" presName="text_1" presStyleLbl="node1" presStyleIdx="0" presStyleCnt="7">
        <dgm:presLayoutVars>
          <dgm:bulletEnabled val="1"/>
        </dgm:presLayoutVars>
      </dgm:prSet>
      <dgm:spPr/>
    </dgm:pt>
    <dgm:pt modelId="{2FC7EF52-09BE-472A-A08C-21D7E6918ADD}" type="pres">
      <dgm:prSet presAssocID="{167739D0-E6EE-429E-8B35-2AE50B1839B3}" presName="accent_1" presStyleCnt="0"/>
      <dgm:spPr/>
    </dgm:pt>
    <dgm:pt modelId="{C5BBE2BD-D020-4D44-A831-933124CB8AAE}" type="pres">
      <dgm:prSet presAssocID="{167739D0-E6EE-429E-8B35-2AE50B1839B3}" presName="accentRepeatNode" presStyleLbl="solidFgAcc1" presStyleIdx="0" presStyleCnt="7"/>
      <dgm:spPr>
        <a:solidFill>
          <a:schemeClr val="accent4">
            <a:lumMod val="20000"/>
            <a:lumOff val="80000"/>
          </a:schemeClr>
        </a:solidFill>
      </dgm:spPr>
    </dgm:pt>
    <dgm:pt modelId="{3221D169-D0CD-43A1-9898-EC791728B066}" type="pres">
      <dgm:prSet presAssocID="{9CAAC262-FC24-4073-8C17-A1C059D80313}" presName="text_2" presStyleLbl="node1" presStyleIdx="1" presStyleCnt="7">
        <dgm:presLayoutVars>
          <dgm:bulletEnabled val="1"/>
        </dgm:presLayoutVars>
      </dgm:prSet>
      <dgm:spPr/>
    </dgm:pt>
    <dgm:pt modelId="{B6762986-898F-46AB-A1CE-02074ACC4752}" type="pres">
      <dgm:prSet presAssocID="{9CAAC262-FC24-4073-8C17-A1C059D80313}" presName="accent_2" presStyleCnt="0"/>
      <dgm:spPr/>
    </dgm:pt>
    <dgm:pt modelId="{629B30B2-8F6B-4194-B9E8-30B215C2C502}" type="pres">
      <dgm:prSet presAssocID="{9CAAC262-FC24-4073-8C17-A1C059D80313}" presName="accentRepeatNode" presStyleLbl="solidFgAcc1" presStyleIdx="1" presStyleCnt="7"/>
      <dgm:spPr>
        <a:solidFill>
          <a:schemeClr val="accent4">
            <a:lumMod val="40000"/>
            <a:lumOff val="60000"/>
          </a:schemeClr>
        </a:solidFill>
      </dgm:spPr>
    </dgm:pt>
    <dgm:pt modelId="{65C0ADFE-3FAB-4766-8E1E-832943C5B3A5}" type="pres">
      <dgm:prSet presAssocID="{3AD65325-31A7-491C-BFA5-5F2058A52527}" presName="text_3" presStyleLbl="node1" presStyleIdx="2" presStyleCnt="7">
        <dgm:presLayoutVars>
          <dgm:bulletEnabled val="1"/>
        </dgm:presLayoutVars>
      </dgm:prSet>
      <dgm:spPr/>
    </dgm:pt>
    <dgm:pt modelId="{47BA6FAC-D716-484E-B501-164CB84843EA}" type="pres">
      <dgm:prSet presAssocID="{3AD65325-31A7-491C-BFA5-5F2058A52527}" presName="accent_3" presStyleCnt="0"/>
      <dgm:spPr/>
    </dgm:pt>
    <dgm:pt modelId="{0D5F60CB-2CBF-4BDB-BD70-E4B9033720A9}" type="pres">
      <dgm:prSet presAssocID="{3AD65325-31A7-491C-BFA5-5F2058A52527}" presName="accentRepeatNode" presStyleLbl="solidFgAcc1" presStyleIdx="2" presStyleCnt="7"/>
      <dgm:spPr>
        <a:solidFill>
          <a:schemeClr val="accent4">
            <a:lumMod val="60000"/>
            <a:lumOff val="40000"/>
          </a:schemeClr>
        </a:solidFill>
      </dgm:spPr>
    </dgm:pt>
    <dgm:pt modelId="{607E3313-21C1-4F83-B452-5D72C76B8301}" type="pres">
      <dgm:prSet presAssocID="{9B8E228D-7E29-4555-AB2E-B3641DE0CBFC}" presName="text_4" presStyleLbl="node1" presStyleIdx="3" presStyleCnt="7">
        <dgm:presLayoutVars>
          <dgm:bulletEnabled val="1"/>
        </dgm:presLayoutVars>
      </dgm:prSet>
      <dgm:spPr/>
    </dgm:pt>
    <dgm:pt modelId="{C12C1D7E-7DC4-4D22-8B2C-5345DD8A9A34}" type="pres">
      <dgm:prSet presAssocID="{9B8E228D-7E29-4555-AB2E-B3641DE0CBFC}" presName="accent_4" presStyleCnt="0"/>
      <dgm:spPr/>
    </dgm:pt>
    <dgm:pt modelId="{F7E77C67-D9A2-410E-A56B-8849984FFBC0}" type="pres">
      <dgm:prSet presAssocID="{9B8E228D-7E29-4555-AB2E-B3641DE0CBFC}" presName="accentRepeatNode" presStyleLbl="solidFgAcc1" presStyleIdx="3" presStyleCnt="7"/>
      <dgm:spPr>
        <a:solidFill>
          <a:srgbClr val="FFC000"/>
        </a:solidFill>
      </dgm:spPr>
    </dgm:pt>
    <dgm:pt modelId="{761D245D-BE52-4EF2-93F7-3410DA101091}" type="pres">
      <dgm:prSet presAssocID="{45DE9773-52FC-4B3E-A941-A1231C55F572}" presName="text_5" presStyleLbl="node1" presStyleIdx="4" presStyleCnt="7">
        <dgm:presLayoutVars>
          <dgm:bulletEnabled val="1"/>
        </dgm:presLayoutVars>
      </dgm:prSet>
      <dgm:spPr/>
    </dgm:pt>
    <dgm:pt modelId="{1F4EDB07-7F10-42A4-9EFB-C4929BFF1567}" type="pres">
      <dgm:prSet presAssocID="{45DE9773-52FC-4B3E-A941-A1231C55F572}" presName="accent_5" presStyleCnt="0"/>
      <dgm:spPr/>
    </dgm:pt>
    <dgm:pt modelId="{5B86EA13-4AA0-4DF3-AF38-D3D393A8CE69}" type="pres">
      <dgm:prSet presAssocID="{45DE9773-52FC-4B3E-A941-A1231C55F572}" presName="accentRepeatNode" presStyleLbl="solidFgAcc1" presStyleIdx="4" presStyleCnt="7"/>
      <dgm:spPr>
        <a:solidFill>
          <a:srgbClr val="FFC000"/>
        </a:solidFill>
      </dgm:spPr>
    </dgm:pt>
    <dgm:pt modelId="{7715BFC7-2013-40D2-92E1-5990C5F1C21C}" type="pres">
      <dgm:prSet presAssocID="{251A1098-6C14-42D8-97A5-255E1C5A60EF}" presName="text_6" presStyleLbl="node1" presStyleIdx="5" presStyleCnt="7">
        <dgm:presLayoutVars>
          <dgm:bulletEnabled val="1"/>
        </dgm:presLayoutVars>
      </dgm:prSet>
      <dgm:spPr/>
    </dgm:pt>
    <dgm:pt modelId="{6F553CA9-342B-4E88-93A4-B65903F599FE}" type="pres">
      <dgm:prSet presAssocID="{251A1098-6C14-42D8-97A5-255E1C5A60EF}" presName="accent_6" presStyleCnt="0"/>
      <dgm:spPr/>
    </dgm:pt>
    <dgm:pt modelId="{2F840C7A-5847-4D8C-AE49-5ADD84B6CCCE}" type="pres">
      <dgm:prSet presAssocID="{251A1098-6C14-42D8-97A5-255E1C5A60EF}" presName="accentRepeatNode" presStyleLbl="solidFgAcc1" presStyleIdx="5" presStyleCnt="7"/>
      <dgm:spPr>
        <a:solidFill>
          <a:srgbClr val="FFC000"/>
        </a:solidFill>
      </dgm:spPr>
    </dgm:pt>
    <dgm:pt modelId="{406FEA0A-1078-486D-B5C6-6DA24F7E96A4}" type="pres">
      <dgm:prSet presAssocID="{CAAD9E65-3D77-42BF-8173-EC13E28113E4}" presName="text_7" presStyleLbl="node1" presStyleIdx="6" presStyleCnt="7">
        <dgm:presLayoutVars>
          <dgm:bulletEnabled val="1"/>
        </dgm:presLayoutVars>
      </dgm:prSet>
      <dgm:spPr/>
    </dgm:pt>
    <dgm:pt modelId="{A615809A-F068-48FE-93B5-067C289C69EF}" type="pres">
      <dgm:prSet presAssocID="{CAAD9E65-3D77-42BF-8173-EC13E28113E4}" presName="accent_7" presStyleCnt="0"/>
      <dgm:spPr/>
    </dgm:pt>
    <dgm:pt modelId="{38F956EB-A966-4F1C-8F09-E8A608BF1F1A}" type="pres">
      <dgm:prSet presAssocID="{CAAD9E65-3D77-42BF-8173-EC13E28113E4}" presName="accentRepeatNode" presStyleLbl="solidFgAcc1" presStyleIdx="6" presStyleCnt="7"/>
      <dgm:spPr>
        <a:solidFill>
          <a:schemeClr val="accent5">
            <a:lumMod val="75000"/>
          </a:schemeClr>
        </a:solidFill>
      </dgm:spPr>
    </dgm:pt>
  </dgm:ptLst>
  <dgm:cxnLst>
    <dgm:cxn modelId="{A8028D01-761D-448D-8760-5025E01CE6BD}" type="presOf" srcId="{9B8E228D-7E29-4555-AB2E-B3641DE0CBFC}" destId="{607E3313-21C1-4F83-B452-5D72C76B8301}" srcOrd="0" destOrd="0" presId="urn:microsoft.com/office/officeart/2008/layout/VerticalCurvedList"/>
    <dgm:cxn modelId="{D68B7727-7AAA-47C8-999E-D08235D6ECD2}" srcId="{49B48334-B74A-4AFC-BCF3-DD77D1B04575}" destId="{9CAAC262-FC24-4073-8C17-A1C059D80313}" srcOrd="1" destOrd="0" parTransId="{5EA7E211-8157-4994-8C07-B1D053685226}" sibTransId="{1E3C4195-586C-454A-8444-393A22F16FA1}"/>
    <dgm:cxn modelId="{C0FAC62D-A18B-4834-8EC0-DF65D5FFF89B}" srcId="{49B48334-B74A-4AFC-BCF3-DD77D1B04575}" destId="{9B8E228D-7E29-4555-AB2E-B3641DE0CBFC}" srcOrd="3" destOrd="0" parTransId="{3877B905-30F5-4E22-8605-925A2E6087FF}" sibTransId="{8E493D42-9154-49D8-8EB6-D766EDE38086}"/>
    <dgm:cxn modelId="{75632E2F-BB4B-40F1-B025-434DC2788678}" srcId="{49B48334-B74A-4AFC-BCF3-DD77D1B04575}" destId="{CAAD9E65-3D77-42BF-8173-EC13E28113E4}" srcOrd="6" destOrd="0" parTransId="{CA77F801-4B47-419F-97BC-2F7E62BFCB24}" sibTransId="{A4F92CDE-48B6-4336-B48B-1ACEF87B5BEE}"/>
    <dgm:cxn modelId="{B655AB33-F29C-4BC8-A0DD-5F6B07245778}" srcId="{49B48334-B74A-4AFC-BCF3-DD77D1B04575}" destId="{3AD65325-31A7-491C-BFA5-5F2058A52527}" srcOrd="2" destOrd="0" parTransId="{402462D3-F795-4C24-95BE-FAC78A7D94EA}" sibTransId="{CCDE1A26-1A8A-4F63-BB2C-14093A657882}"/>
    <dgm:cxn modelId="{58C59866-2A09-4E3A-8ABD-138C0A8DF169}" srcId="{49B48334-B74A-4AFC-BCF3-DD77D1B04575}" destId="{167739D0-E6EE-429E-8B35-2AE50B1839B3}" srcOrd="0" destOrd="0" parTransId="{7AF92C62-725A-48CD-8C5D-649D71E4A9B2}" sibTransId="{7147B96D-BA91-464F-B00F-A2C3F8164B00}"/>
    <dgm:cxn modelId="{10254249-3B9A-457E-ADB3-26DACD3392B3}" type="presOf" srcId="{9CAAC262-FC24-4073-8C17-A1C059D80313}" destId="{3221D169-D0CD-43A1-9898-EC791728B066}" srcOrd="0" destOrd="0" presId="urn:microsoft.com/office/officeart/2008/layout/VerticalCurvedList"/>
    <dgm:cxn modelId="{816C6371-254E-487C-87E1-F13F401E297A}" type="presOf" srcId="{3AD65325-31A7-491C-BFA5-5F2058A52527}" destId="{65C0ADFE-3FAB-4766-8E1E-832943C5B3A5}" srcOrd="0" destOrd="0" presId="urn:microsoft.com/office/officeart/2008/layout/VerticalCurvedList"/>
    <dgm:cxn modelId="{D29CA856-E09D-4E51-8CFE-78AAA034159C}" srcId="{49B48334-B74A-4AFC-BCF3-DD77D1B04575}" destId="{45DE9773-52FC-4B3E-A941-A1231C55F572}" srcOrd="4" destOrd="0" parTransId="{51620370-46C7-4E81-AEFD-5E416C01A442}" sibTransId="{549E08D3-BAB9-459D-9534-F8600AD5A3BF}"/>
    <dgm:cxn modelId="{77558392-25CB-4ABD-9195-3662DB8B50C9}" type="presOf" srcId="{251A1098-6C14-42D8-97A5-255E1C5A60EF}" destId="{7715BFC7-2013-40D2-92E1-5990C5F1C21C}" srcOrd="0" destOrd="0" presId="urn:microsoft.com/office/officeart/2008/layout/VerticalCurvedList"/>
    <dgm:cxn modelId="{33633095-0ED7-4F01-A247-380EC245BBBF}" type="presOf" srcId="{167739D0-E6EE-429E-8B35-2AE50B1839B3}" destId="{F91845B9-1F92-47B4-B185-B827B7B5B5CF}" srcOrd="0" destOrd="0" presId="urn:microsoft.com/office/officeart/2008/layout/VerticalCurvedList"/>
    <dgm:cxn modelId="{AA3B5799-58CB-4A83-9942-6A347F48E76A}" type="presOf" srcId="{49B48334-B74A-4AFC-BCF3-DD77D1B04575}" destId="{C5510771-3E65-45A8-BC9E-E77431B827CF}" srcOrd="0" destOrd="0" presId="urn:microsoft.com/office/officeart/2008/layout/VerticalCurvedList"/>
    <dgm:cxn modelId="{0E8387B0-FBC1-4495-A80A-F282190FE098}" type="presOf" srcId="{7147B96D-BA91-464F-B00F-A2C3F8164B00}" destId="{8F915FDB-83C0-402B-8EF3-4CBCB2CBCC08}" srcOrd="0" destOrd="0" presId="urn:microsoft.com/office/officeart/2008/layout/VerticalCurvedList"/>
    <dgm:cxn modelId="{329FD3B3-0CEA-44C3-B14D-CA5C079817F4}" type="presOf" srcId="{45DE9773-52FC-4B3E-A941-A1231C55F572}" destId="{761D245D-BE52-4EF2-93F7-3410DA101091}" srcOrd="0" destOrd="0" presId="urn:microsoft.com/office/officeart/2008/layout/VerticalCurvedList"/>
    <dgm:cxn modelId="{DDD384C9-F895-4446-8B20-6E7959E1A225}" type="presOf" srcId="{CAAD9E65-3D77-42BF-8173-EC13E28113E4}" destId="{406FEA0A-1078-486D-B5C6-6DA24F7E96A4}" srcOrd="0" destOrd="0" presId="urn:microsoft.com/office/officeart/2008/layout/VerticalCurvedList"/>
    <dgm:cxn modelId="{0C2AF8E7-B2AF-49CD-A5BF-141CC1E240CB}" srcId="{49B48334-B74A-4AFC-BCF3-DD77D1B04575}" destId="{251A1098-6C14-42D8-97A5-255E1C5A60EF}" srcOrd="5" destOrd="0" parTransId="{5EAB8B64-08A6-49AF-A7FC-C5CDF752A253}" sibTransId="{841C2101-11B7-4448-89B6-61BAF3F77059}"/>
    <dgm:cxn modelId="{23C89C5B-8E36-4FD7-BFB6-150FB909E6BB}" type="presParOf" srcId="{C5510771-3E65-45A8-BC9E-E77431B827CF}" destId="{FDC1E12E-078E-4CFA-8105-DBA661B3D99C}" srcOrd="0" destOrd="0" presId="urn:microsoft.com/office/officeart/2008/layout/VerticalCurvedList"/>
    <dgm:cxn modelId="{8A83F941-DD83-46A0-AF53-B00483C20769}" type="presParOf" srcId="{FDC1E12E-078E-4CFA-8105-DBA661B3D99C}" destId="{4BA77DDB-C519-49E6-A530-5AC8D6BA1935}" srcOrd="0" destOrd="0" presId="urn:microsoft.com/office/officeart/2008/layout/VerticalCurvedList"/>
    <dgm:cxn modelId="{2FAB2B9F-E04A-4738-AA76-4F9C5C50ABA8}" type="presParOf" srcId="{4BA77DDB-C519-49E6-A530-5AC8D6BA1935}" destId="{C187EF8B-5A04-4182-92A4-729EB9FE6FBF}" srcOrd="0" destOrd="0" presId="urn:microsoft.com/office/officeart/2008/layout/VerticalCurvedList"/>
    <dgm:cxn modelId="{DAD61EB7-C273-4183-AA1F-02229D25FAB1}" type="presParOf" srcId="{4BA77DDB-C519-49E6-A530-5AC8D6BA1935}" destId="{8F915FDB-83C0-402B-8EF3-4CBCB2CBCC08}" srcOrd="1" destOrd="0" presId="urn:microsoft.com/office/officeart/2008/layout/VerticalCurvedList"/>
    <dgm:cxn modelId="{EFC404BB-71C9-4345-B962-1DD7EEBFA614}" type="presParOf" srcId="{4BA77DDB-C519-49E6-A530-5AC8D6BA1935}" destId="{48985464-4B4C-4D00-BBF2-ABB01C3A9191}" srcOrd="2" destOrd="0" presId="urn:microsoft.com/office/officeart/2008/layout/VerticalCurvedList"/>
    <dgm:cxn modelId="{B4E2CEC8-C3CB-41C1-A6D4-8F98920DBC9F}" type="presParOf" srcId="{4BA77DDB-C519-49E6-A530-5AC8D6BA1935}" destId="{272ECA0F-15DB-4A75-AC76-68FAC3BDE53E}" srcOrd="3" destOrd="0" presId="urn:microsoft.com/office/officeart/2008/layout/VerticalCurvedList"/>
    <dgm:cxn modelId="{B78B8DB0-339D-4D58-A557-647CC0DA3700}" type="presParOf" srcId="{FDC1E12E-078E-4CFA-8105-DBA661B3D99C}" destId="{F91845B9-1F92-47B4-B185-B827B7B5B5CF}" srcOrd="1" destOrd="0" presId="urn:microsoft.com/office/officeart/2008/layout/VerticalCurvedList"/>
    <dgm:cxn modelId="{C2E2AB76-C9B9-486B-AEF4-BAEF81A40F3A}" type="presParOf" srcId="{FDC1E12E-078E-4CFA-8105-DBA661B3D99C}" destId="{2FC7EF52-09BE-472A-A08C-21D7E6918ADD}" srcOrd="2" destOrd="0" presId="urn:microsoft.com/office/officeart/2008/layout/VerticalCurvedList"/>
    <dgm:cxn modelId="{A2084E62-D9FB-48D6-9F7A-FF8E31B55B24}" type="presParOf" srcId="{2FC7EF52-09BE-472A-A08C-21D7E6918ADD}" destId="{C5BBE2BD-D020-4D44-A831-933124CB8AAE}" srcOrd="0" destOrd="0" presId="urn:microsoft.com/office/officeart/2008/layout/VerticalCurvedList"/>
    <dgm:cxn modelId="{0CF6C95D-C71D-44D3-99E1-23CE99575341}" type="presParOf" srcId="{FDC1E12E-078E-4CFA-8105-DBA661B3D99C}" destId="{3221D169-D0CD-43A1-9898-EC791728B066}" srcOrd="3" destOrd="0" presId="urn:microsoft.com/office/officeart/2008/layout/VerticalCurvedList"/>
    <dgm:cxn modelId="{9EE3D3F1-AE19-477E-A4F6-6EC8849D477A}" type="presParOf" srcId="{FDC1E12E-078E-4CFA-8105-DBA661B3D99C}" destId="{B6762986-898F-46AB-A1CE-02074ACC4752}" srcOrd="4" destOrd="0" presId="urn:microsoft.com/office/officeart/2008/layout/VerticalCurvedList"/>
    <dgm:cxn modelId="{092C59AE-EB99-4506-A979-CB646214C571}" type="presParOf" srcId="{B6762986-898F-46AB-A1CE-02074ACC4752}" destId="{629B30B2-8F6B-4194-B9E8-30B215C2C502}" srcOrd="0" destOrd="0" presId="urn:microsoft.com/office/officeart/2008/layout/VerticalCurvedList"/>
    <dgm:cxn modelId="{90607440-8540-4AEE-9145-52D2D50787D5}" type="presParOf" srcId="{FDC1E12E-078E-4CFA-8105-DBA661B3D99C}" destId="{65C0ADFE-3FAB-4766-8E1E-832943C5B3A5}" srcOrd="5" destOrd="0" presId="urn:microsoft.com/office/officeart/2008/layout/VerticalCurvedList"/>
    <dgm:cxn modelId="{3DF3B9C8-6E92-40E7-824F-7A0DF0B848A7}" type="presParOf" srcId="{FDC1E12E-078E-4CFA-8105-DBA661B3D99C}" destId="{47BA6FAC-D716-484E-B501-164CB84843EA}" srcOrd="6" destOrd="0" presId="urn:microsoft.com/office/officeart/2008/layout/VerticalCurvedList"/>
    <dgm:cxn modelId="{21E30EFC-D8BB-4FCD-AB96-80D1D01EC4DF}" type="presParOf" srcId="{47BA6FAC-D716-484E-B501-164CB84843EA}" destId="{0D5F60CB-2CBF-4BDB-BD70-E4B9033720A9}" srcOrd="0" destOrd="0" presId="urn:microsoft.com/office/officeart/2008/layout/VerticalCurvedList"/>
    <dgm:cxn modelId="{E9FA6383-8333-47BC-8F2D-59D9A5C87388}" type="presParOf" srcId="{FDC1E12E-078E-4CFA-8105-DBA661B3D99C}" destId="{607E3313-21C1-4F83-B452-5D72C76B8301}" srcOrd="7" destOrd="0" presId="urn:microsoft.com/office/officeart/2008/layout/VerticalCurvedList"/>
    <dgm:cxn modelId="{2260D557-C1E5-487F-BCA9-9B14030B6755}" type="presParOf" srcId="{FDC1E12E-078E-4CFA-8105-DBA661B3D99C}" destId="{C12C1D7E-7DC4-4D22-8B2C-5345DD8A9A34}" srcOrd="8" destOrd="0" presId="urn:microsoft.com/office/officeart/2008/layout/VerticalCurvedList"/>
    <dgm:cxn modelId="{07DC37B5-5FA8-4ECA-A239-DFEC4F64FABF}" type="presParOf" srcId="{C12C1D7E-7DC4-4D22-8B2C-5345DD8A9A34}" destId="{F7E77C67-D9A2-410E-A56B-8849984FFBC0}" srcOrd="0" destOrd="0" presId="urn:microsoft.com/office/officeart/2008/layout/VerticalCurvedList"/>
    <dgm:cxn modelId="{456C2637-582B-4956-84C0-3BCACED00EBA}" type="presParOf" srcId="{FDC1E12E-078E-4CFA-8105-DBA661B3D99C}" destId="{761D245D-BE52-4EF2-93F7-3410DA101091}" srcOrd="9" destOrd="0" presId="urn:microsoft.com/office/officeart/2008/layout/VerticalCurvedList"/>
    <dgm:cxn modelId="{CF1B60E9-5D14-42AE-A114-8F46421A2083}" type="presParOf" srcId="{FDC1E12E-078E-4CFA-8105-DBA661B3D99C}" destId="{1F4EDB07-7F10-42A4-9EFB-C4929BFF1567}" srcOrd="10" destOrd="0" presId="urn:microsoft.com/office/officeart/2008/layout/VerticalCurvedList"/>
    <dgm:cxn modelId="{30BB6AFB-9268-4E46-A70F-C9B59559AE92}" type="presParOf" srcId="{1F4EDB07-7F10-42A4-9EFB-C4929BFF1567}" destId="{5B86EA13-4AA0-4DF3-AF38-D3D393A8CE69}" srcOrd="0" destOrd="0" presId="urn:microsoft.com/office/officeart/2008/layout/VerticalCurvedList"/>
    <dgm:cxn modelId="{52B5EF2C-63C1-4B75-B50D-A1F40D2A3A9D}" type="presParOf" srcId="{FDC1E12E-078E-4CFA-8105-DBA661B3D99C}" destId="{7715BFC7-2013-40D2-92E1-5990C5F1C21C}" srcOrd="11" destOrd="0" presId="urn:microsoft.com/office/officeart/2008/layout/VerticalCurvedList"/>
    <dgm:cxn modelId="{BD769F71-3295-4543-A8D8-AB21896571A4}" type="presParOf" srcId="{FDC1E12E-078E-4CFA-8105-DBA661B3D99C}" destId="{6F553CA9-342B-4E88-93A4-B65903F599FE}" srcOrd="12" destOrd="0" presId="urn:microsoft.com/office/officeart/2008/layout/VerticalCurvedList"/>
    <dgm:cxn modelId="{1EEBA0CF-99DC-494B-8F66-FA9577E0A370}" type="presParOf" srcId="{6F553CA9-342B-4E88-93A4-B65903F599FE}" destId="{2F840C7A-5847-4D8C-AE49-5ADD84B6CCCE}" srcOrd="0" destOrd="0" presId="urn:microsoft.com/office/officeart/2008/layout/VerticalCurvedList"/>
    <dgm:cxn modelId="{B548F9D9-D7C6-4B34-9EC7-5844066DC76D}" type="presParOf" srcId="{FDC1E12E-078E-4CFA-8105-DBA661B3D99C}" destId="{406FEA0A-1078-486D-B5C6-6DA24F7E96A4}" srcOrd="13" destOrd="0" presId="urn:microsoft.com/office/officeart/2008/layout/VerticalCurvedList"/>
    <dgm:cxn modelId="{10EEA4E1-DA14-488A-915C-64653F49AB3A}" type="presParOf" srcId="{FDC1E12E-078E-4CFA-8105-DBA661B3D99C}" destId="{A615809A-F068-48FE-93B5-067C289C69EF}" srcOrd="14" destOrd="0" presId="urn:microsoft.com/office/officeart/2008/layout/VerticalCurvedList"/>
    <dgm:cxn modelId="{6CDFF26B-8ACD-4DDF-9B30-9F88C0831336}" type="presParOf" srcId="{A615809A-F068-48FE-93B5-067C289C69EF}" destId="{38F956EB-A966-4F1C-8F09-E8A608BF1F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48334-B74A-4AFC-BCF3-DD77D1B04575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67739D0-E6EE-429E-8B35-2AE50B1839B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от размещения денежных средств бюджетов – 163,6 тыс. рублей</a:t>
          </a:r>
        </a:p>
      </dgm:t>
    </dgm:pt>
    <dgm:pt modelId="{7AF92C62-725A-48CD-8C5D-649D71E4A9B2}" type="parTrans" cxnId="{58C59866-2A09-4E3A-8ABD-138C0A8DF169}">
      <dgm:prSet/>
      <dgm:spPr/>
      <dgm:t>
        <a:bodyPr/>
        <a:lstStyle/>
        <a:p>
          <a:endParaRPr lang="ru-RU"/>
        </a:p>
      </dgm:t>
    </dgm:pt>
    <dgm:pt modelId="{7147B96D-BA91-464F-B00F-A2C3F8164B00}" type="sibTrans" cxnId="{58C59866-2A09-4E3A-8ABD-138C0A8DF169}">
      <dgm:prSet/>
      <dgm:spPr/>
      <dgm:t>
        <a:bodyPr/>
        <a:lstStyle/>
        <a:p>
          <a:endParaRPr lang="ru-RU"/>
        </a:p>
      </dgm:t>
    </dgm:pt>
    <dgm:pt modelId="{9CAAC262-FC24-4073-8C17-A1C059D8031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Компенсации расходов государства – 1 363,9 тыс. рублей</a:t>
          </a:r>
        </a:p>
      </dgm:t>
    </dgm:pt>
    <dgm:pt modelId="{5EA7E211-8157-4994-8C07-B1D053685226}" type="parTrans" cxnId="{D68B7727-7AAA-47C8-999E-D08235D6ECD2}">
      <dgm:prSet/>
      <dgm:spPr/>
      <dgm:t>
        <a:bodyPr/>
        <a:lstStyle/>
        <a:p>
          <a:endParaRPr lang="ru-RU"/>
        </a:p>
      </dgm:t>
    </dgm:pt>
    <dgm:pt modelId="{1E3C4195-586C-454A-8444-393A22F16FA1}" type="sibTrans" cxnId="{D68B7727-7AAA-47C8-999E-D08235D6ECD2}">
      <dgm:prSet/>
      <dgm:spPr/>
      <dgm:t>
        <a:bodyPr/>
        <a:lstStyle/>
        <a:p>
          <a:endParaRPr lang="ru-RU"/>
        </a:p>
      </dgm:t>
    </dgm:pt>
    <dgm:pt modelId="{3AD65325-31A7-491C-BFA5-5F2058A52527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от реализации государственного имущества, кроме средств от реализации принадлежащего государству имущества в соответствии с законодательством о приватизации – 187,6 тыс. рублей</a:t>
          </a:r>
        </a:p>
      </dgm:t>
    </dgm:pt>
    <dgm:pt modelId="{402462D3-F795-4C24-95BE-FAC78A7D94EA}" type="parTrans" cxnId="{B655AB33-F29C-4BC8-A0DD-5F6B07245778}">
      <dgm:prSet/>
      <dgm:spPr/>
      <dgm:t>
        <a:bodyPr/>
        <a:lstStyle/>
        <a:p>
          <a:endParaRPr lang="ru-RU"/>
        </a:p>
      </dgm:t>
    </dgm:pt>
    <dgm:pt modelId="{CCDE1A26-1A8A-4F63-BB2C-14093A657882}" type="sibTrans" cxnId="{B655AB33-F29C-4BC8-A0DD-5F6B07245778}">
      <dgm:prSet/>
      <dgm:spPr/>
      <dgm:t>
        <a:bodyPr/>
        <a:lstStyle/>
        <a:p>
          <a:endParaRPr lang="ru-RU"/>
        </a:p>
      </dgm:t>
    </dgm:pt>
    <dgm:pt modelId="{CAAD9E65-3D77-42BF-8173-EC13E28113E4}">
      <dgm:prSet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Иные неналоговые поступления – 90,9 тыс. рублей</a:t>
          </a:r>
        </a:p>
      </dgm:t>
    </dgm:pt>
    <dgm:pt modelId="{CA77F801-4B47-419F-97BC-2F7E62BFCB24}" type="parTrans" cxnId="{75632E2F-BB4B-40F1-B025-434DC2788678}">
      <dgm:prSet/>
      <dgm:spPr/>
      <dgm:t>
        <a:bodyPr/>
        <a:lstStyle/>
        <a:p>
          <a:endParaRPr lang="ru-RU"/>
        </a:p>
      </dgm:t>
    </dgm:pt>
    <dgm:pt modelId="{A4F92CDE-48B6-4336-B48B-1ACEF87B5BEE}" type="sibTrans" cxnId="{75632E2F-BB4B-40F1-B025-434DC2788678}">
      <dgm:prSet/>
      <dgm:spPr/>
      <dgm:t>
        <a:bodyPr/>
        <a:lstStyle/>
        <a:p>
          <a:endParaRPr lang="ru-RU"/>
        </a:p>
      </dgm:t>
    </dgm:pt>
    <dgm:pt modelId="{45DE9773-52FC-4B3E-A941-A1231C55F572}">
      <dgm:prSet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Прочие неналоговые доходы – 703,1 тыс. рублей</a:t>
          </a:r>
        </a:p>
      </dgm:t>
    </dgm:pt>
    <dgm:pt modelId="{51620370-46C7-4E81-AEFD-5E416C01A442}" type="parTrans" cxnId="{D29CA856-E09D-4E51-8CFE-78AAA034159C}">
      <dgm:prSet/>
      <dgm:spPr/>
      <dgm:t>
        <a:bodyPr/>
        <a:lstStyle/>
        <a:p>
          <a:endParaRPr lang="ru-RU"/>
        </a:p>
      </dgm:t>
    </dgm:pt>
    <dgm:pt modelId="{549E08D3-BAB9-459D-9534-F8600AD5A3BF}" type="sibTrans" cxnId="{D29CA856-E09D-4E51-8CFE-78AAA034159C}">
      <dgm:prSet/>
      <dgm:spPr/>
      <dgm:t>
        <a:bodyPr/>
        <a:lstStyle/>
        <a:p>
          <a:endParaRPr lang="ru-RU"/>
        </a:p>
      </dgm:t>
    </dgm:pt>
    <dgm:pt modelId="{9B8E228D-7E29-4555-AB2E-B3641DE0CBFC}">
      <dgm:prSet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Штрафы, удержания – 48,1 тыс. рублей</a:t>
          </a:r>
        </a:p>
      </dgm:t>
    </dgm:pt>
    <dgm:pt modelId="{3877B905-30F5-4E22-8605-925A2E6087FF}" type="parTrans" cxnId="{C0FAC62D-A18B-4834-8EC0-DF65D5FFF89B}">
      <dgm:prSet/>
      <dgm:spPr/>
      <dgm:t>
        <a:bodyPr/>
        <a:lstStyle/>
        <a:p>
          <a:endParaRPr lang="ru-RU"/>
        </a:p>
      </dgm:t>
    </dgm:pt>
    <dgm:pt modelId="{8E493D42-9154-49D8-8EB6-D766EDE38086}" type="sibTrans" cxnId="{C0FAC62D-A18B-4834-8EC0-DF65D5FFF89B}">
      <dgm:prSet/>
      <dgm:spPr/>
      <dgm:t>
        <a:bodyPr/>
        <a:lstStyle/>
        <a:p>
          <a:endParaRPr lang="ru-RU"/>
        </a:p>
      </dgm:t>
    </dgm:pt>
    <dgm:pt modelId="{C5510771-3E65-45A8-BC9E-E77431B827CF}" type="pres">
      <dgm:prSet presAssocID="{49B48334-B74A-4AFC-BCF3-DD77D1B04575}" presName="Name0" presStyleCnt="0">
        <dgm:presLayoutVars>
          <dgm:chMax val="7"/>
          <dgm:chPref val="7"/>
          <dgm:dir/>
        </dgm:presLayoutVars>
      </dgm:prSet>
      <dgm:spPr/>
    </dgm:pt>
    <dgm:pt modelId="{FDC1E12E-078E-4CFA-8105-DBA661B3D99C}" type="pres">
      <dgm:prSet presAssocID="{49B48334-B74A-4AFC-BCF3-DD77D1B04575}" presName="Name1" presStyleCnt="0"/>
      <dgm:spPr/>
    </dgm:pt>
    <dgm:pt modelId="{4BA77DDB-C519-49E6-A530-5AC8D6BA1935}" type="pres">
      <dgm:prSet presAssocID="{49B48334-B74A-4AFC-BCF3-DD77D1B04575}" presName="cycle" presStyleCnt="0"/>
      <dgm:spPr/>
    </dgm:pt>
    <dgm:pt modelId="{C187EF8B-5A04-4182-92A4-729EB9FE6FBF}" type="pres">
      <dgm:prSet presAssocID="{49B48334-B74A-4AFC-BCF3-DD77D1B04575}" presName="srcNode" presStyleLbl="node1" presStyleIdx="0" presStyleCnt="6"/>
      <dgm:spPr/>
    </dgm:pt>
    <dgm:pt modelId="{8F915FDB-83C0-402B-8EF3-4CBCB2CBCC08}" type="pres">
      <dgm:prSet presAssocID="{49B48334-B74A-4AFC-BCF3-DD77D1B04575}" presName="conn" presStyleLbl="parChTrans1D2" presStyleIdx="0" presStyleCnt="1"/>
      <dgm:spPr/>
    </dgm:pt>
    <dgm:pt modelId="{48985464-4B4C-4D00-BBF2-ABB01C3A9191}" type="pres">
      <dgm:prSet presAssocID="{49B48334-B74A-4AFC-BCF3-DD77D1B04575}" presName="extraNode" presStyleLbl="node1" presStyleIdx="0" presStyleCnt="6"/>
      <dgm:spPr/>
    </dgm:pt>
    <dgm:pt modelId="{272ECA0F-15DB-4A75-AC76-68FAC3BDE53E}" type="pres">
      <dgm:prSet presAssocID="{49B48334-B74A-4AFC-BCF3-DD77D1B04575}" presName="dstNode" presStyleLbl="node1" presStyleIdx="0" presStyleCnt="6"/>
      <dgm:spPr/>
    </dgm:pt>
    <dgm:pt modelId="{F91845B9-1F92-47B4-B185-B827B7B5B5CF}" type="pres">
      <dgm:prSet presAssocID="{167739D0-E6EE-429E-8B35-2AE50B1839B3}" presName="text_1" presStyleLbl="node1" presStyleIdx="0" presStyleCnt="6" custScaleX="101783">
        <dgm:presLayoutVars>
          <dgm:bulletEnabled val="1"/>
        </dgm:presLayoutVars>
      </dgm:prSet>
      <dgm:spPr/>
    </dgm:pt>
    <dgm:pt modelId="{2FC7EF52-09BE-472A-A08C-21D7E6918ADD}" type="pres">
      <dgm:prSet presAssocID="{167739D0-E6EE-429E-8B35-2AE50B1839B3}" presName="accent_1" presStyleCnt="0"/>
      <dgm:spPr/>
    </dgm:pt>
    <dgm:pt modelId="{C5BBE2BD-D020-4D44-A831-933124CB8AAE}" type="pres">
      <dgm:prSet presAssocID="{167739D0-E6EE-429E-8B35-2AE50B1839B3}" presName="accentRepeatNode" presStyleLbl="solidFgAcc1" presStyleIdx="0" presStyleCnt="6"/>
      <dgm:spPr/>
    </dgm:pt>
    <dgm:pt modelId="{3221D169-D0CD-43A1-9898-EC791728B066}" type="pres">
      <dgm:prSet presAssocID="{9CAAC262-FC24-4073-8C17-A1C059D80313}" presName="text_2" presStyleLbl="node1" presStyleIdx="1" presStyleCnt="6" custScaleX="101881">
        <dgm:presLayoutVars>
          <dgm:bulletEnabled val="1"/>
        </dgm:presLayoutVars>
      </dgm:prSet>
      <dgm:spPr/>
    </dgm:pt>
    <dgm:pt modelId="{B6762986-898F-46AB-A1CE-02074ACC4752}" type="pres">
      <dgm:prSet presAssocID="{9CAAC262-FC24-4073-8C17-A1C059D80313}" presName="accent_2" presStyleCnt="0"/>
      <dgm:spPr/>
    </dgm:pt>
    <dgm:pt modelId="{629B30B2-8F6B-4194-B9E8-30B215C2C502}" type="pres">
      <dgm:prSet presAssocID="{9CAAC262-FC24-4073-8C17-A1C059D80313}" presName="accentRepeatNode" presStyleLbl="solidFgAcc1" presStyleIdx="1" presStyleCnt="6"/>
      <dgm:spPr/>
    </dgm:pt>
    <dgm:pt modelId="{65C0ADFE-3FAB-4766-8E1E-832943C5B3A5}" type="pres">
      <dgm:prSet presAssocID="{3AD65325-31A7-491C-BFA5-5F2058A52527}" presName="text_3" presStyleLbl="node1" presStyleIdx="2" presStyleCnt="6" custScaleX="102361" custScaleY="149887">
        <dgm:presLayoutVars>
          <dgm:bulletEnabled val="1"/>
        </dgm:presLayoutVars>
      </dgm:prSet>
      <dgm:spPr/>
    </dgm:pt>
    <dgm:pt modelId="{47BA6FAC-D716-484E-B501-164CB84843EA}" type="pres">
      <dgm:prSet presAssocID="{3AD65325-31A7-491C-BFA5-5F2058A52527}" presName="accent_3" presStyleCnt="0"/>
      <dgm:spPr/>
    </dgm:pt>
    <dgm:pt modelId="{0D5F60CB-2CBF-4BDB-BD70-E4B9033720A9}" type="pres">
      <dgm:prSet presAssocID="{3AD65325-31A7-491C-BFA5-5F2058A52527}" presName="accentRepeatNode" presStyleLbl="solidFgAcc1" presStyleIdx="2" presStyleCnt="6"/>
      <dgm:spPr/>
    </dgm:pt>
    <dgm:pt modelId="{607E3313-21C1-4F83-B452-5D72C76B8301}" type="pres">
      <dgm:prSet presAssocID="{9B8E228D-7E29-4555-AB2E-B3641DE0CBFC}" presName="text_4" presStyleLbl="node1" presStyleIdx="3" presStyleCnt="6" custScaleX="102356">
        <dgm:presLayoutVars>
          <dgm:bulletEnabled val="1"/>
        </dgm:presLayoutVars>
      </dgm:prSet>
      <dgm:spPr/>
    </dgm:pt>
    <dgm:pt modelId="{C12C1D7E-7DC4-4D22-8B2C-5345DD8A9A34}" type="pres">
      <dgm:prSet presAssocID="{9B8E228D-7E29-4555-AB2E-B3641DE0CBFC}" presName="accent_4" presStyleCnt="0"/>
      <dgm:spPr/>
    </dgm:pt>
    <dgm:pt modelId="{F7E77C67-D9A2-410E-A56B-8849984FFBC0}" type="pres">
      <dgm:prSet presAssocID="{9B8E228D-7E29-4555-AB2E-B3641DE0CBFC}" presName="accentRepeatNode" presStyleLbl="solidFgAcc1" presStyleIdx="3" presStyleCnt="6"/>
      <dgm:spPr/>
    </dgm:pt>
    <dgm:pt modelId="{761D245D-BE52-4EF2-93F7-3410DA101091}" type="pres">
      <dgm:prSet presAssocID="{45DE9773-52FC-4B3E-A941-A1231C55F572}" presName="text_5" presStyleLbl="node1" presStyleIdx="4" presStyleCnt="6" custScaleX="100788" custLinFactNeighborX="656" custLinFactNeighborY="-4150">
        <dgm:presLayoutVars>
          <dgm:bulletEnabled val="1"/>
        </dgm:presLayoutVars>
      </dgm:prSet>
      <dgm:spPr/>
    </dgm:pt>
    <dgm:pt modelId="{1F4EDB07-7F10-42A4-9EFB-C4929BFF1567}" type="pres">
      <dgm:prSet presAssocID="{45DE9773-52FC-4B3E-A941-A1231C55F572}" presName="accent_5" presStyleCnt="0"/>
      <dgm:spPr/>
    </dgm:pt>
    <dgm:pt modelId="{5B86EA13-4AA0-4DF3-AF38-D3D393A8CE69}" type="pres">
      <dgm:prSet presAssocID="{45DE9773-52FC-4B3E-A941-A1231C55F572}" presName="accentRepeatNode" presStyleLbl="solidFgAcc1" presStyleIdx="4" presStyleCnt="6"/>
      <dgm:spPr/>
    </dgm:pt>
    <dgm:pt modelId="{3E9ECF67-8C66-44A3-8B40-1B65AED5C740}" type="pres">
      <dgm:prSet presAssocID="{CAAD9E65-3D77-42BF-8173-EC13E28113E4}" presName="text_6" presStyleLbl="node1" presStyleIdx="5" presStyleCnt="6" custScaleX="101375" custLinFactNeighborX="313" custLinFactNeighborY="-5496">
        <dgm:presLayoutVars>
          <dgm:bulletEnabled val="1"/>
        </dgm:presLayoutVars>
      </dgm:prSet>
      <dgm:spPr/>
    </dgm:pt>
    <dgm:pt modelId="{8A9833D2-DE2C-4FD6-B1EC-8B9A54C449DA}" type="pres">
      <dgm:prSet presAssocID="{CAAD9E65-3D77-42BF-8173-EC13E28113E4}" presName="accent_6" presStyleCnt="0"/>
      <dgm:spPr/>
    </dgm:pt>
    <dgm:pt modelId="{38F956EB-A966-4F1C-8F09-E8A608BF1F1A}" type="pres">
      <dgm:prSet presAssocID="{CAAD9E65-3D77-42BF-8173-EC13E28113E4}" presName="accentRepeatNode" presStyleLbl="solidFgAcc1" presStyleIdx="5" presStyleCnt="6"/>
      <dgm:spPr/>
    </dgm:pt>
  </dgm:ptLst>
  <dgm:cxnLst>
    <dgm:cxn modelId="{A8028D01-761D-448D-8760-5025E01CE6BD}" type="presOf" srcId="{9B8E228D-7E29-4555-AB2E-B3641DE0CBFC}" destId="{607E3313-21C1-4F83-B452-5D72C76B8301}" srcOrd="0" destOrd="0" presId="urn:microsoft.com/office/officeart/2008/layout/VerticalCurvedList"/>
    <dgm:cxn modelId="{D68B7727-7AAA-47C8-999E-D08235D6ECD2}" srcId="{49B48334-B74A-4AFC-BCF3-DD77D1B04575}" destId="{9CAAC262-FC24-4073-8C17-A1C059D80313}" srcOrd="1" destOrd="0" parTransId="{5EA7E211-8157-4994-8C07-B1D053685226}" sibTransId="{1E3C4195-586C-454A-8444-393A22F16FA1}"/>
    <dgm:cxn modelId="{C0FAC62D-A18B-4834-8EC0-DF65D5FFF89B}" srcId="{49B48334-B74A-4AFC-BCF3-DD77D1B04575}" destId="{9B8E228D-7E29-4555-AB2E-B3641DE0CBFC}" srcOrd="3" destOrd="0" parTransId="{3877B905-30F5-4E22-8605-925A2E6087FF}" sibTransId="{8E493D42-9154-49D8-8EB6-D766EDE38086}"/>
    <dgm:cxn modelId="{75632E2F-BB4B-40F1-B025-434DC2788678}" srcId="{49B48334-B74A-4AFC-BCF3-DD77D1B04575}" destId="{CAAD9E65-3D77-42BF-8173-EC13E28113E4}" srcOrd="5" destOrd="0" parTransId="{CA77F801-4B47-419F-97BC-2F7E62BFCB24}" sibTransId="{A4F92CDE-48B6-4336-B48B-1ACEF87B5BEE}"/>
    <dgm:cxn modelId="{B655AB33-F29C-4BC8-A0DD-5F6B07245778}" srcId="{49B48334-B74A-4AFC-BCF3-DD77D1B04575}" destId="{3AD65325-31A7-491C-BFA5-5F2058A52527}" srcOrd="2" destOrd="0" parTransId="{402462D3-F795-4C24-95BE-FAC78A7D94EA}" sibTransId="{CCDE1A26-1A8A-4F63-BB2C-14093A657882}"/>
    <dgm:cxn modelId="{58C59866-2A09-4E3A-8ABD-138C0A8DF169}" srcId="{49B48334-B74A-4AFC-BCF3-DD77D1B04575}" destId="{167739D0-E6EE-429E-8B35-2AE50B1839B3}" srcOrd="0" destOrd="0" parTransId="{7AF92C62-725A-48CD-8C5D-649D71E4A9B2}" sibTransId="{7147B96D-BA91-464F-B00F-A2C3F8164B00}"/>
    <dgm:cxn modelId="{10254249-3B9A-457E-ADB3-26DACD3392B3}" type="presOf" srcId="{9CAAC262-FC24-4073-8C17-A1C059D80313}" destId="{3221D169-D0CD-43A1-9898-EC791728B066}" srcOrd="0" destOrd="0" presId="urn:microsoft.com/office/officeart/2008/layout/VerticalCurvedList"/>
    <dgm:cxn modelId="{816C6371-254E-487C-87E1-F13F401E297A}" type="presOf" srcId="{3AD65325-31A7-491C-BFA5-5F2058A52527}" destId="{65C0ADFE-3FAB-4766-8E1E-832943C5B3A5}" srcOrd="0" destOrd="0" presId="urn:microsoft.com/office/officeart/2008/layout/VerticalCurvedList"/>
    <dgm:cxn modelId="{D29CA856-E09D-4E51-8CFE-78AAA034159C}" srcId="{49B48334-B74A-4AFC-BCF3-DD77D1B04575}" destId="{45DE9773-52FC-4B3E-A941-A1231C55F572}" srcOrd="4" destOrd="0" parTransId="{51620370-46C7-4E81-AEFD-5E416C01A442}" sibTransId="{549E08D3-BAB9-459D-9534-F8600AD5A3BF}"/>
    <dgm:cxn modelId="{A92A6577-CD1D-495B-9466-0766057A5320}" type="presOf" srcId="{CAAD9E65-3D77-42BF-8173-EC13E28113E4}" destId="{3E9ECF67-8C66-44A3-8B40-1B65AED5C740}" srcOrd="0" destOrd="0" presId="urn:microsoft.com/office/officeart/2008/layout/VerticalCurvedList"/>
    <dgm:cxn modelId="{33633095-0ED7-4F01-A247-380EC245BBBF}" type="presOf" srcId="{167739D0-E6EE-429E-8B35-2AE50B1839B3}" destId="{F91845B9-1F92-47B4-B185-B827B7B5B5CF}" srcOrd="0" destOrd="0" presId="urn:microsoft.com/office/officeart/2008/layout/VerticalCurvedList"/>
    <dgm:cxn modelId="{AA3B5799-58CB-4A83-9942-6A347F48E76A}" type="presOf" srcId="{49B48334-B74A-4AFC-BCF3-DD77D1B04575}" destId="{C5510771-3E65-45A8-BC9E-E77431B827CF}" srcOrd="0" destOrd="0" presId="urn:microsoft.com/office/officeart/2008/layout/VerticalCurvedList"/>
    <dgm:cxn modelId="{0E8387B0-FBC1-4495-A80A-F282190FE098}" type="presOf" srcId="{7147B96D-BA91-464F-B00F-A2C3F8164B00}" destId="{8F915FDB-83C0-402B-8EF3-4CBCB2CBCC08}" srcOrd="0" destOrd="0" presId="urn:microsoft.com/office/officeart/2008/layout/VerticalCurvedList"/>
    <dgm:cxn modelId="{329FD3B3-0CEA-44C3-B14D-CA5C079817F4}" type="presOf" srcId="{45DE9773-52FC-4B3E-A941-A1231C55F572}" destId="{761D245D-BE52-4EF2-93F7-3410DA101091}" srcOrd="0" destOrd="0" presId="urn:microsoft.com/office/officeart/2008/layout/VerticalCurvedList"/>
    <dgm:cxn modelId="{23C89C5B-8E36-4FD7-BFB6-150FB909E6BB}" type="presParOf" srcId="{C5510771-3E65-45A8-BC9E-E77431B827CF}" destId="{FDC1E12E-078E-4CFA-8105-DBA661B3D99C}" srcOrd="0" destOrd="0" presId="urn:microsoft.com/office/officeart/2008/layout/VerticalCurvedList"/>
    <dgm:cxn modelId="{8A83F941-DD83-46A0-AF53-B00483C20769}" type="presParOf" srcId="{FDC1E12E-078E-4CFA-8105-DBA661B3D99C}" destId="{4BA77DDB-C519-49E6-A530-5AC8D6BA1935}" srcOrd="0" destOrd="0" presId="urn:microsoft.com/office/officeart/2008/layout/VerticalCurvedList"/>
    <dgm:cxn modelId="{2FAB2B9F-E04A-4738-AA76-4F9C5C50ABA8}" type="presParOf" srcId="{4BA77DDB-C519-49E6-A530-5AC8D6BA1935}" destId="{C187EF8B-5A04-4182-92A4-729EB9FE6FBF}" srcOrd="0" destOrd="0" presId="urn:microsoft.com/office/officeart/2008/layout/VerticalCurvedList"/>
    <dgm:cxn modelId="{DAD61EB7-C273-4183-AA1F-02229D25FAB1}" type="presParOf" srcId="{4BA77DDB-C519-49E6-A530-5AC8D6BA1935}" destId="{8F915FDB-83C0-402B-8EF3-4CBCB2CBCC08}" srcOrd="1" destOrd="0" presId="urn:microsoft.com/office/officeart/2008/layout/VerticalCurvedList"/>
    <dgm:cxn modelId="{EFC404BB-71C9-4345-B962-1DD7EEBFA614}" type="presParOf" srcId="{4BA77DDB-C519-49E6-A530-5AC8D6BA1935}" destId="{48985464-4B4C-4D00-BBF2-ABB01C3A9191}" srcOrd="2" destOrd="0" presId="urn:microsoft.com/office/officeart/2008/layout/VerticalCurvedList"/>
    <dgm:cxn modelId="{B4E2CEC8-C3CB-41C1-A6D4-8F98920DBC9F}" type="presParOf" srcId="{4BA77DDB-C519-49E6-A530-5AC8D6BA1935}" destId="{272ECA0F-15DB-4A75-AC76-68FAC3BDE53E}" srcOrd="3" destOrd="0" presId="urn:microsoft.com/office/officeart/2008/layout/VerticalCurvedList"/>
    <dgm:cxn modelId="{B78B8DB0-339D-4D58-A557-647CC0DA3700}" type="presParOf" srcId="{FDC1E12E-078E-4CFA-8105-DBA661B3D99C}" destId="{F91845B9-1F92-47B4-B185-B827B7B5B5CF}" srcOrd="1" destOrd="0" presId="urn:microsoft.com/office/officeart/2008/layout/VerticalCurvedList"/>
    <dgm:cxn modelId="{C2E2AB76-C9B9-486B-AEF4-BAEF81A40F3A}" type="presParOf" srcId="{FDC1E12E-078E-4CFA-8105-DBA661B3D99C}" destId="{2FC7EF52-09BE-472A-A08C-21D7E6918ADD}" srcOrd="2" destOrd="0" presId="urn:microsoft.com/office/officeart/2008/layout/VerticalCurvedList"/>
    <dgm:cxn modelId="{A2084E62-D9FB-48D6-9F7A-FF8E31B55B24}" type="presParOf" srcId="{2FC7EF52-09BE-472A-A08C-21D7E6918ADD}" destId="{C5BBE2BD-D020-4D44-A831-933124CB8AAE}" srcOrd="0" destOrd="0" presId="urn:microsoft.com/office/officeart/2008/layout/VerticalCurvedList"/>
    <dgm:cxn modelId="{0CF6C95D-C71D-44D3-99E1-23CE99575341}" type="presParOf" srcId="{FDC1E12E-078E-4CFA-8105-DBA661B3D99C}" destId="{3221D169-D0CD-43A1-9898-EC791728B066}" srcOrd="3" destOrd="0" presId="urn:microsoft.com/office/officeart/2008/layout/VerticalCurvedList"/>
    <dgm:cxn modelId="{9EE3D3F1-AE19-477E-A4F6-6EC8849D477A}" type="presParOf" srcId="{FDC1E12E-078E-4CFA-8105-DBA661B3D99C}" destId="{B6762986-898F-46AB-A1CE-02074ACC4752}" srcOrd="4" destOrd="0" presId="urn:microsoft.com/office/officeart/2008/layout/VerticalCurvedList"/>
    <dgm:cxn modelId="{092C59AE-EB99-4506-A979-CB646214C571}" type="presParOf" srcId="{B6762986-898F-46AB-A1CE-02074ACC4752}" destId="{629B30B2-8F6B-4194-B9E8-30B215C2C502}" srcOrd="0" destOrd="0" presId="urn:microsoft.com/office/officeart/2008/layout/VerticalCurvedList"/>
    <dgm:cxn modelId="{90607440-8540-4AEE-9145-52D2D50787D5}" type="presParOf" srcId="{FDC1E12E-078E-4CFA-8105-DBA661B3D99C}" destId="{65C0ADFE-3FAB-4766-8E1E-832943C5B3A5}" srcOrd="5" destOrd="0" presId="urn:microsoft.com/office/officeart/2008/layout/VerticalCurvedList"/>
    <dgm:cxn modelId="{3DF3B9C8-6E92-40E7-824F-7A0DF0B848A7}" type="presParOf" srcId="{FDC1E12E-078E-4CFA-8105-DBA661B3D99C}" destId="{47BA6FAC-D716-484E-B501-164CB84843EA}" srcOrd="6" destOrd="0" presId="urn:microsoft.com/office/officeart/2008/layout/VerticalCurvedList"/>
    <dgm:cxn modelId="{21E30EFC-D8BB-4FCD-AB96-80D1D01EC4DF}" type="presParOf" srcId="{47BA6FAC-D716-484E-B501-164CB84843EA}" destId="{0D5F60CB-2CBF-4BDB-BD70-E4B9033720A9}" srcOrd="0" destOrd="0" presId="urn:microsoft.com/office/officeart/2008/layout/VerticalCurvedList"/>
    <dgm:cxn modelId="{E9FA6383-8333-47BC-8F2D-59D9A5C87388}" type="presParOf" srcId="{FDC1E12E-078E-4CFA-8105-DBA661B3D99C}" destId="{607E3313-21C1-4F83-B452-5D72C76B8301}" srcOrd="7" destOrd="0" presId="urn:microsoft.com/office/officeart/2008/layout/VerticalCurvedList"/>
    <dgm:cxn modelId="{2260D557-C1E5-487F-BCA9-9B14030B6755}" type="presParOf" srcId="{FDC1E12E-078E-4CFA-8105-DBA661B3D99C}" destId="{C12C1D7E-7DC4-4D22-8B2C-5345DD8A9A34}" srcOrd="8" destOrd="0" presId="urn:microsoft.com/office/officeart/2008/layout/VerticalCurvedList"/>
    <dgm:cxn modelId="{07DC37B5-5FA8-4ECA-A239-DFEC4F64FABF}" type="presParOf" srcId="{C12C1D7E-7DC4-4D22-8B2C-5345DD8A9A34}" destId="{F7E77C67-D9A2-410E-A56B-8849984FFBC0}" srcOrd="0" destOrd="0" presId="urn:microsoft.com/office/officeart/2008/layout/VerticalCurvedList"/>
    <dgm:cxn modelId="{456C2637-582B-4956-84C0-3BCACED00EBA}" type="presParOf" srcId="{FDC1E12E-078E-4CFA-8105-DBA661B3D99C}" destId="{761D245D-BE52-4EF2-93F7-3410DA101091}" srcOrd="9" destOrd="0" presId="urn:microsoft.com/office/officeart/2008/layout/VerticalCurvedList"/>
    <dgm:cxn modelId="{CF1B60E9-5D14-42AE-A114-8F46421A2083}" type="presParOf" srcId="{FDC1E12E-078E-4CFA-8105-DBA661B3D99C}" destId="{1F4EDB07-7F10-42A4-9EFB-C4929BFF1567}" srcOrd="10" destOrd="0" presId="urn:microsoft.com/office/officeart/2008/layout/VerticalCurvedList"/>
    <dgm:cxn modelId="{30BB6AFB-9268-4E46-A70F-C9B59559AE92}" type="presParOf" srcId="{1F4EDB07-7F10-42A4-9EFB-C4929BFF1567}" destId="{5B86EA13-4AA0-4DF3-AF38-D3D393A8CE69}" srcOrd="0" destOrd="0" presId="urn:microsoft.com/office/officeart/2008/layout/VerticalCurvedList"/>
    <dgm:cxn modelId="{70F72F23-3DB5-4BB5-8A88-777AA4D5B57F}" type="presParOf" srcId="{FDC1E12E-078E-4CFA-8105-DBA661B3D99C}" destId="{3E9ECF67-8C66-44A3-8B40-1B65AED5C740}" srcOrd="11" destOrd="0" presId="urn:microsoft.com/office/officeart/2008/layout/VerticalCurvedList"/>
    <dgm:cxn modelId="{26F26A6F-3FC0-43E0-BF0B-D9841E5EEF84}" type="presParOf" srcId="{FDC1E12E-078E-4CFA-8105-DBA661B3D99C}" destId="{8A9833D2-DE2C-4FD6-B1EC-8B9A54C449DA}" srcOrd="12" destOrd="0" presId="urn:microsoft.com/office/officeart/2008/layout/VerticalCurvedList"/>
    <dgm:cxn modelId="{0972FD31-4FA2-4D32-A4A9-AF1792400C42}" type="presParOf" srcId="{8A9833D2-DE2C-4FD6-B1EC-8B9A54C449DA}" destId="{38F956EB-A966-4F1C-8F09-E8A608BF1F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7F0D03-11A2-4576-8FD8-71275F325D98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398DBC8-1288-4683-9BB4-867686BD2CD5}">
      <dgm:prSet phldrT="[Текст]" custT="1"/>
      <dgm:spPr/>
      <dgm:t>
        <a:bodyPr/>
        <a:lstStyle/>
        <a:p>
          <a:pPr algn="ctr"/>
          <a:r>
            <a:rPr lang="ru-RU" sz="1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Общий объем безвозмездных </a:t>
          </a:r>
        </a:p>
        <a:p>
          <a:pPr algn="ctr"/>
          <a:r>
            <a:rPr lang="ru-RU" sz="1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поступлений – </a:t>
          </a:r>
        </a:p>
        <a:p>
          <a:pPr algn="ctr"/>
          <a:r>
            <a:rPr lang="ru-RU" sz="1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23 873,3 тыс.руб.</a:t>
          </a:r>
        </a:p>
      </dgm:t>
    </dgm:pt>
    <dgm:pt modelId="{6C29AB09-2858-4EE7-B31B-5BA649C0BFAE}" type="parTrans" cxnId="{3329A53A-0461-4D20-8FD9-C14FC9AA99EE}">
      <dgm:prSet/>
      <dgm:spPr/>
      <dgm:t>
        <a:bodyPr/>
        <a:lstStyle/>
        <a:p>
          <a:endParaRPr lang="ru-RU"/>
        </a:p>
      </dgm:t>
    </dgm:pt>
    <dgm:pt modelId="{F7E9CC6C-F041-40A7-ABA8-CF1C83B39810}" type="sibTrans" cxnId="{3329A53A-0461-4D20-8FD9-C14FC9AA99EE}">
      <dgm:prSet/>
      <dgm:spPr/>
      <dgm:t>
        <a:bodyPr/>
        <a:lstStyle/>
        <a:p>
          <a:endParaRPr lang="ru-RU"/>
        </a:p>
      </dgm:t>
    </dgm:pt>
    <dgm:pt modelId="{03F15820-4272-4FBF-AC2E-C41736A941D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ДОТАЦИИ </a:t>
          </a:r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– </a:t>
          </a:r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23 350,3 тыс.руб.,</a:t>
          </a:r>
        </a:p>
        <a:p>
          <a:r>
            <a:rPr lang="ru-RU" sz="1400" b="1" i="1" dirty="0">
              <a:solidFill>
                <a:schemeClr val="accent1">
                  <a:lumMod val="50000"/>
                </a:schemeClr>
              </a:solidFill>
            </a:rPr>
            <a:t>97,8 % от общего объема безвозмездных поступлений</a:t>
          </a:r>
        </a:p>
      </dgm:t>
    </dgm:pt>
    <dgm:pt modelId="{DC58820A-6A64-41B5-909B-646450EE9145}" type="parTrans" cxnId="{C91FECE4-9B6E-4FD7-AC07-57150164967D}">
      <dgm:prSet/>
      <dgm:spPr/>
      <dgm:t>
        <a:bodyPr/>
        <a:lstStyle/>
        <a:p>
          <a:endParaRPr lang="ru-RU"/>
        </a:p>
      </dgm:t>
    </dgm:pt>
    <dgm:pt modelId="{A0DA0449-B2E9-4CCE-8365-C5A41842B411}" type="sibTrans" cxnId="{C91FECE4-9B6E-4FD7-AC07-57150164967D}">
      <dgm:prSet/>
      <dgm:spPr/>
      <dgm:t>
        <a:bodyPr/>
        <a:lstStyle/>
        <a:p>
          <a:endParaRPr lang="ru-RU"/>
        </a:p>
      </dgm:t>
    </dgm:pt>
    <dgm:pt modelId="{614FFBB3-54E4-4EBA-A239-8929BF4A978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СУБВЕНЦИИ</a:t>
          </a:r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 – </a:t>
          </a:r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172,0 тыс.руб.,</a:t>
          </a:r>
        </a:p>
        <a:p>
          <a:r>
            <a:rPr lang="ru-RU" sz="14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b="1" i="1" dirty="0">
              <a:solidFill>
                <a:schemeClr val="accent1">
                  <a:lumMod val="50000"/>
                </a:schemeClr>
              </a:solidFill>
            </a:rPr>
            <a:t>0,7 % от общего объема безвозмездных поступлений</a:t>
          </a:r>
        </a:p>
      </dgm:t>
    </dgm:pt>
    <dgm:pt modelId="{AC3D5193-FCAB-420B-B929-BD7078DBB823}" type="parTrans" cxnId="{238B386A-32EA-4706-A7EB-5584E869CAFE}">
      <dgm:prSet/>
      <dgm:spPr/>
      <dgm:t>
        <a:bodyPr/>
        <a:lstStyle/>
        <a:p>
          <a:endParaRPr lang="ru-RU"/>
        </a:p>
      </dgm:t>
    </dgm:pt>
    <dgm:pt modelId="{8DA4A1F7-DA80-40BE-97D5-FDF85AC54A13}" type="sibTrans" cxnId="{238B386A-32EA-4706-A7EB-5584E869CAFE}">
      <dgm:prSet/>
      <dgm:spPr/>
      <dgm:t>
        <a:bodyPr/>
        <a:lstStyle/>
        <a:p>
          <a:endParaRPr lang="ru-RU"/>
        </a:p>
      </dgm:t>
    </dgm:pt>
    <dgm:pt modelId="{8143EE8E-AD9C-44A1-AA76-800490A2AD81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ИНЫЕ МЕЖБЮДЖЕТНЫЕ ТРАНСФЕРТЫ </a:t>
          </a:r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– </a:t>
          </a:r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351,0 тыс.руб</a:t>
          </a:r>
          <a:r>
            <a:rPr lang="ru-RU" sz="1600" b="1" dirty="0">
              <a:solidFill>
                <a:schemeClr val="accent1">
                  <a:lumMod val="50000"/>
                </a:schemeClr>
              </a:solidFill>
            </a:rPr>
            <a:t>., </a:t>
          </a:r>
        </a:p>
        <a:p>
          <a:r>
            <a:rPr lang="ru-RU" sz="1400" b="1" i="1" dirty="0">
              <a:solidFill>
                <a:schemeClr val="accent1">
                  <a:lumMod val="50000"/>
                </a:schemeClr>
              </a:solidFill>
            </a:rPr>
            <a:t>1,5 % от общего объема поступлений</a:t>
          </a:r>
        </a:p>
      </dgm:t>
    </dgm:pt>
    <dgm:pt modelId="{929A991A-DB33-454F-A225-5BD7FF7A47EC}" type="parTrans" cxnId="{E9FB02C9-AC48-44C1-BD5E-5A849DC0E203}">
      <dgm:prSet/>
      <dgm:spPr/>
      <dgm:t>
        <a:bodyPr/>
        <a:lstStyle/>
        <a:p>
          <a:endParaRPr lang="ru-RU"/>
        </a:p>
      </dgm:t>
    </dgm:pt>
    <dgm:pt modelId="{D7476D38-E40B-41E2-8AFD-784A6E6A216A}" type="sibTrans" cxnId="{E9FB02C9-AC48-44C1-BD5E-5A849DC0E203}">
      <dgm:prSet/>
      <dgm:spPr/>
      <dgm:t>
        <a:bodyPr/>
        <a:lstStyle/>
        <a:p>
          <a:endParaRPr lang="ru-RU"/>
        </a:p>
      </dgm:t>
    </dgm:pt>
    <dgm:pt modelId="{9C21F1B3-C193-4203-9FF2-43CD43FC9B80}" type="pres">
      <dgm:prSet presAssocID="{B77F0D03-11A2-4576-8FD8-71275F325D9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1684A2-B190-4001-8E7C-C8C73F8EC4AF}" type="pres">
      <dgm:prSet presAssocID="{E398DBC8-1288-4683-9BB4-867686BD2CD5}" presName="root1" presStyleCnt="0"/>
      <dgm:spPr/>
    </dgm:pt>
    <dgm:pt modelId="{8BC46783-4934-424B-8A44-97D8D2A31515}" type="pres">
      <dgm:prSet presAssocID="{E398DBC8-1288-4683-9BB4-867686BD2CD5}" presName="LevelOneTextNode" presStyleLbl="node0" presStyleIdx="0" presStyleCnt="1" custAng="5400000" custScaleX="225438" custScaleY="70298" custLinFactX="-61032" custLinFactNeighborX="-100000">
        <dgm:presLayoutVars>
          <dgm:chPref val="3"/>
        </dgm:presLayoutVars>
      </dgm:prSet>
      <dgm:spPr/>
    </dgm:pt>
    <dgm:pt modelId="{619B3D6F-FC67-4852-AD5D-392E470B6887}" type="pres">
      <dgm:prSet presAssocID="{E398DBC8-1288-4683-9BB4-867686BD2CD5}" presName="level2hierChild" presStyleCnt="0"/>
      <dgm:spPr/>
    </dgm:pt>
    <dgm:pt modelId="{D7FFCC72-1802-4C30-8809-855BB33E7090}" type="pres">
      <dgm:prSet presAssocID="{DC58820A-6A64-41B5-909B-646450EE9145}" presName="conn2-1" presStyleLbl="parChTrans1D2" presStyleIdx="0" presStyleCnt="3"/>
      <dgm:spPr/>
    </dgm:pt>
    <dgm:pt modelId="{60BF391E-C7B1-4608-90A3-AB0E4CE79DCF}" type="pres">
      <dgm:prSet presAssocID="{DC58820A-6A64-41B5-909B-646450EE9145}" presName="connTx" presStyleLbl="parChTrans1D2" presStyleIdx="0" presStyleCnt="3"/>
      <dgm:spPr/>
    </dgm:pt>
    <dgm:pt modelId="{90AF0936-41D6-4301-BD3F-C756437F4A85}" type="pres">
      <dgm:prSet presAssocID="{03F15820-4272-4FBF-AC2E-C41736A941D8}" presName="root2" presStyleCnt="0"/>
      <dgm:spPr/>
    </dgm:pt>
    <dgm:pt modelId="{23C4A01B-D08E-4E7C-A4B3-D5AD19FEC961}" type="pres">
      <dgm:prSet presAssocID="{03F15820-4272-4FBF-AC2E-C41736A941D8}" presName="LevelTwoTextNode" presStyleLbl="node2" presStyleIdx="0" presStyleCnt="3" custScaleX="212446" custScaleY="114249" custLinFactNeighborX="54445" custLinFactNeighborY="-33032">
        <dgm:presLayoutVars>
          <dgm:chPref val="3"/>
        </dgm:presLayoutVars>
      </dgm:prSet>
      <dgm:spPr/>
    </dgm:pt>
    <dgm:pt modelId="{B50B8C0D-1D0F-4570-8D23-EFA4DAFB8A97}" type="pres">
      <dgm:prSet presAssocID="{03F15820-4272-4FBF-AC2E-C41736A941D8}" presName="level3hierChild" presStyleCnt="0"/>
      <dgm:spPr/>
    </dgm:pt>
    <dgm:pt modelId="{97033AF2-523C-470A-AD3A-527B118C31BF}" type="pres">
      <dgm:prSet presAssocID="{AC3D5193-FCAB-420B-B929-BD7078DBB823}" presName="conn2-1" presStyleLbl="parChTrans1D2" presStyleIdx="1" presStyleCnt="3"/>
      <dgm:spPr/>
    </dgm:pt>
    <dgm:pt modelId="{F4F4ACCF-AB78-44C3-848F-4949C75522E5}" type="pres">
      <dgm:prSet presAssocID="{AC3D5193-FCAB-420B-B929-BD7078DBB823}" presName="connTx" presStyleLbl="parChTrans1D2" presStyleIdx="1" presStyleCnt="3"/>
      <dgm:spPr/>
    </dgm:pt>
    <dgm:pt modelId="{8399C563-EBC1-4601-AC29-68CEC4A19D2A}" type="pres">
      <dgm:prSet presAssocID="{614FFBB3-54E4-4EBA-A239-8929BF4A9783}" presName="root2" presStyleCnt="0"/>
      <dgm:spPr/>
    </dgm:pt>
    <dgm:pt modelId="{6E7C63A1-3A96-4395-8EEA-BF5DDB36D730}" type="pres">
      <dgm:prSet presAssocID="{614FFBB3-54E4-4EBA-A239-8929BF4A9783}" presName="LevelTwoTextNode" presStyleLbl="node2" presStyleIdx="1" presStyleCnt="3" custScaleX="211438" custScaleY="155548" custLinFactNeighborX="41542" custLinFactNeighborY="-1032">
        <dgm:presLayoutVars>
          <dgm:chPref val="3"/>
        </dgm:presLayoutVars>
      </dgm:prSet>
      <dgm:spPr/>
    </dgm:pt>
    <dgm:pt modelId="{7CC379ED-266B-4B4D-B81F-CCE82AD07AC6}" type="pres">
      <dgm:prSet presAssocID="{614FFBB3-54E4-4EBA-A239-8929BF4A9783}" presName="level3hierChild" presStyleCnt="0"/>
      <dgm:spPr/>
    </dgm:pt>
    <dgm:pt modelId="{44B8F821-E6F1-4CF0-B23F-B088823485A5}" type="pres">
      <dgm:prSet presAssocID="{929A991A-DB33-454F-A225-5BD7FF7A47EC}" presName="conn2-1" presStyleLbl="parChTrans1D2" presStyleIdx="2" presStyleCnt="3"/>
      <dgm:spPr/>
    </dgm:pt>
    <dgm:pt modelId="{26C849B8-47FF-48E2-B86E-5705AD15A8BA}" type="pres">
      <dgm:prSet presAssocID="{929A991A-DB33-454F-A225-5BD7FF7A47EC}" presName="connTx" presStyleLbl="parChTrans1D2" presStyleIdx="2" presStyleCnt="3"/>
      <dgm:spPr/>
    </dgm:pt>
    <dgm:pt modelId="{FE4BAB83-8E1D-419E-B8E5-BEA03EE64741}" type="pres">
      <dgm:prSet presAssocID="{8143EE8E-AD9C-44A1-AA76-800490A2AD81}" presName="root2" presStyleCnt="0"/>
      <dgm:spPr/>
    </dgm:pt>
    <dgm:pt modelId="{24163D2A-54D7-4FCD-82A1-B505B25A9E0C}" type="pres">
      <dgm:prSet presAssocID="{8143EE8E-AD9C-44A1-AA76-800490A2AD81}" presName="LevelTwoTextNode" presStyleLbl="node2" presStyleIdx="2" presStyleCnt="3" custScaleX="211050" custScaleY="126646" custLinFactNeighborX="35248" custLinFactNeighborY="6193">
        <dgm:presLayoutVars>
          <dgm:chPref val="3"/>
        </dgm:presLayoutVars>
      </dgm:prSet>
      <dgm:spPr/>
    </dgm:pt>
    <dgm:pt modelId="{7DB31A84-E7E0-4481-AF3E-A8807C4F9B1D}" type="pres">
      <dgm:prSet presAssocID="{8143EE8E-AD9C-44A1-AA76-800490A2AD81}" presName="level3hierChild" presStyleCnt="0"/>
      <dgm:spPr/>
    </dgm:pt>
  </dgm:ptLst>
  <dgm:cxnLst>
    <dgm:cxn modelId="{3329A53A-0461-4D20-8FD9-C14FC9AA99EE}" srcId="{B77F0D03-11A2-4576-8FD8-71275F325D98}" destId="{E398DBC8-1288-4683-9BB4-867686BD2CD5}" srcOrd="0" destOrd="0" parTransId="{6C29AB09-2858-4EE7-B31B-5BA649C0BFAE}" sibTransId="{F7E9CC6C-F041-40A7-ABA8-CF1C83B39810}"/>
    <dgm:cxn modelId="{4DDD943D-6C6D-433E-87DE-3B0EC84FE8A8}" type="presOf" srcId="{AC3D5193-FCAB-420B-B929-BD7078DBB823}" destId="{97033AF2-523C-470A-AD3A-527B118C31BF}" srcOrd="0" destOrd="0" presId="urn:microsoft.com/office/officeart/2008/layout/HorizontalMultiLevelHierarchy"/>
    <dgm:cxn modelId="{238B386A-32EA-4706-A7EB-5584E869CAFE}" srcId="{E398DBC8-1288-4683-9BB4-867686BD2CD5}" destId="{614FFBB3-54E4-4EBA-A239-8929BF4A9783}" srcOrd="1" destOrd="0" parTransId="{AC3D5193-FCAB-420B-B929-BD7078DBB823}" sibTransId="{8DA4A1F7-DA80-40BE-97D5-FDF85AC54A13}"/>
    <dgm:cxn modelId="{0A465A6C-161C-4DE7-9743-701525B96567}" type="presOf" srcId="{614FFBB3-54E4-4EBA-A239-8929BF4A9783}" destId="{6E7C63A1-3A96-4395-8EEA-BF5DDB36D730}" srcOrd="0" destOrd="0" presId="urn:microsoft.com/office/officeart/2008/layout/HorizontalMultiLevelHierarchy"/>
    <dgm:cxn modelId="{CAE9AB4F-E4AC-4C72-B421-9BBE74235572}" type="presOf" srcId="{929A991A-DB33-454F-A225-5BD7FF7A47EC}" destId="{26C849B8-47FF-48E2-B86E-5705AD15A8BA}" srcOrd="1" destOrd="0" presId="urn:microsoft.com/office/officeart/2008/layout/HorizontalMultiLevelHierarchy"/>
    <dgm:cxn modelId="{383D017B-F350-4BB1-B496-FDEA204CA690}" type="presOf" srcId="{DC58820A-6A64-41B5-909B-646450EE9145}" destId="{60BF391E-C7B1-4608-90A3-AB0E4CE79DCF}" srcOrd="1" destOrd="0" presId="urn:microsoft.com/office/officeart/2008/layout/HorizontalMultiLevelHierarchy"/>
    <dgm:cxn modelId="{F5A2BE83-A21B-4566-92D8-B0E8DA910878}" type="presOf" srcId="{03F15820-4272-4FBF-AC2E-C41736A941D8}" destId="{23C4A01B-D08E-4E7C-A4B3-D5AD19FEC961}" srcOrd="0" destOrd="0" presId="urn:microsoft.com/office/officeart/2008/layout/HorizontalMultiLevelHierarchy"/>
    <dgm:cxn modelId="{093B648B-C6AD-47D0-BA1A-4E8ACF0AACF9}" type="presOf" srcId="{E398DBC8-1288-4683-9BB4-867686BD2CD5}" destId="{8BC46783-4934-424B-8A44-97D8D2A31515}" srcOrd="0" destOrd="0" presId="urn:microsoft.com/office/officeart/2008/layout/HorizontalMultiLevelHierarchy"/>
    <dgm:cxn modelId="{932D13A0-F8EC-4790-BB29-2EACEE71AED7}" type="presOf" srcId="{DC58820A-6A64-41B5-909B-646450EE9145}" destId="{D7FFCC72-1802-4C30-8809-855BB33E7090}" srcOrd="0" destOrd="0" presId="urn:microsoft.com/office/officeart/2008/layout/HorizontalMultiLevelHierarchy"/>
    <dgm:cxn modelId="{B7E09EA2-2982-498F-8300-EA0EFA8EF64B}" type="presOf" srcId="{B77F0D03-11A2-4576-8FD8-71275F325D98}" destId="{9C21F1B3-C193-4203-9FF2-43CD43FC9B80}" srcOrd="0" destOrd="0" presId="urn:microsoft.com/office/officeart/2008/layout/HorizontalMultiLevelHierarchy"/>
    <dgm:cxn modelId="{E9FB02C9-AC48-44C1-BD5E-5A849DC0E203}" srcId="{E398DBC8-1288-4683-9BB4-867686BD2CD5}" destId="{8143EE8E-AD9C-44A1-AA76-800490A2AD81}" srcOrd="2" destOrd="0" parTransId="{929A991A-DB33-454F-A225-5BD7FF7A47EC}" sibTransId="{D7476D38-E40B-41E2-8AFD-784A6E6A216A}"/>
    <dgm:cxn modelId="{11D705D4-2F64-463A-990E-F7E89E4C0427}" type="presOf" srcId="{8143EE8E-AD9C-44A1-AA76-800490A2AD81}" destId="{24163D2A-54D7-4FCD-82A1-B505B25A9E0C}" srcOrd="0" destOrd="0" presId="urn:microsoft.com/office/officeart/2008/layout/HorizontalMultiLevelHierarchy"/>
    <dgm:cxn modelId="{C91FECE4-9B6E-4FD7-AC07-57150164967D}" srcId="{E398DBC8-1288-4683-9BB4-867686BD2CD5}" destId="{03F15820-4272-4FBF-AC2E-C41736A941D8}" srcOrd="0" destOrd="0" parTransId="{DC58820A-6A64-41B5-909B-646450EE9145}" sibTransId="{A0DA0449-B2E9-4CCE-8365-C5A41842B411}"/>
    <dgm:cxn modelId="{43E32CF7-9DF3-47AF-805D-EE1D2CB55815}" type="presOf" srcId="{929A991A-DB33-454F-A225-5BD7FF7A47EC}" destId="{44B8F821-E6F1-4CF0-B23F-B088823485A5}" srcOrd="0" destOrd="0" presId="urn:microsoft.com/office/officeart/2008/layout/HorizontalMultiLevelHierarchy"/>
    <dgm:cxn modelId="{66D1DDF9-D8AF-447A-B8BB-57AA1734B24D}" type="presOf" srcId="{AC3D5193-FCAB-420B-B929-BD7078DBB823}" destId="{F4F4ACCF-AB78-44C3-848F-4949C75522E5}" srcOrd="1" destOrd="0" presId="urn:microsoft.com/office/officeart/2008/layout/HorizontalMultiLevelHierarchy"/>
    <dgm:cxn modelId="{4B03D005-51CC-4E53-BC39-6E7943B6C55B}" type="presParOf" srcId="{9C21F1B3-C193-4203-9FF2-43CD43FC9B80}" destId="{6E1684A2-B190-4001-8E7C-C8C73F8EC4AF}" srcOrd="0" destOrd="0" presId="urn:microsoft.com/office/officeart/2008/layout/HorizontalMultiLevelHierarchy"/>
    <dgm:cxn modelId="{720499A0-92E6-4E1F-A171-FD9073CB7D09}" type="presParOf" srcId="{6E1684A2-B190-4001-8E7C-C8C73F8EC4AF}" destId="{8BC46783-4934-424B-8A44-97D8D2A31515}" srcOrd="0" destOrd="0" presId="urn:microsoft.com/office/officeart/2008/layout/HorizontalMultiLevelHierarchy"/>
    <dgm:cxn modelId="{FD30ADD9-D36B-4E66-9944-03E8F7AA381C}" type="presParOf" srcId="{6E1684A2-B190-4001-8E7C-C8C73F8EC4AF}" destId="{619B3D6F-FC67-4852-AD5D-392E470B6887}" srcOrd="1" destOrd="0" presId="urn:microsoft.com/office/officeart/2008/layout/HorizontalMultiLevelHierarchy"/>
    <dgm:cxn modelId="{C5CA0ED0-5B29-4462-9D07-E0911681B5CC}" type="presParOf" srcId="{619B3D6F-FC67-4852-AD5D-392E470B6887}" destId="{D7FFCC72-1802-4C30-8809-855BB33E7090}" srcOrd="0" destOrd="0" presId="urn:microsoft.com/office/officeart/2008/layout/HorizontalMultiLevelHierarchy"/>
    <dgm:cxn modelId="{C7911ADB-20D4-4468-80FF-B287977664BD}" type="presParOf" srcId="{D7FFCC72-1802-4C30-8809-855BB33E7090}" destId="{60BF391E-C7B1-4608-90A3-AB0E4CE79DCF}" srcOrd="0" destOrd="0" presId="urn:microsoft.com/office/officeart/2008/layout/HorizontalMultiLevelHierarchy"/>
    <dgm:cxn modelId="{7EB7645C-7B0B-4C8A-A933-972A2356EE95}" type="presParOf" srcId="{619B3D6F-FC67-4852-AD5D-392E470B6887}" destId="{90AF0936-41D6-4301-BD3F-C756437F4A85}" srcOrd="1" destOrd="0" presId="urn:microsoft.com/office/officeart/2008/layout/HorizontalMultiLevelHierarchy"/>
    <dgm:cxn modelId="{027CB7E9-6CA4-429E-A19C-47A8973B8C41}" type="presParOf" srcId="{90AF0936-41D6-4301-BD3F-C756437F4A85}" destId="{23C4A01B-D08E-4E7C-A4B3-D5AD19FEC961}" srcOrd="0" destOrd="0" presId="urn:microsoft.com/office/officeart/2008/layout/HorizontalMultiLevelHierarchy"/>
    <dgm:cxn modelId="{CA193FDB-0DB1-462D-AA78-296EAA20D383}" type="presParOf" srcId="{90AF0936-41D6-4301-BD3F-C756437F4A85}" destId="{B50B8C0D-1D0F-4570-8D23-EFA4DAFB8A97}" srcOrd="1" destOrd="0" presId="urn:microsoft.com/office/officeart/2008/layout/HorizontalMultiLevelHierarchy"/>
    <dgm:cxn modelId="{D1493627-A7EF-4014-9D65-237D119DE5C5}" type="presParOf" srcId="{619B3D6F-FC67-4852-AD5D-392E470B6887}" destId="{97033AF2-523C-470A-AD3A-527B118C31BF}" srcOrd="2" destOrd="0" presId="urn:microsoft.com/office/officeart/2008/layout/HorizontalMultiLevelHierarchy"/>
    <dgm:cxn modelId="{00AD4BFC-7AEA-4CB9-B471-4C7D79B15D33}" type="presParOf" srcId="{97033AF2-523C-470A-AD3A-527B118C31BF}" destId="{F4F4ACCF-AB78-44C3-848F-4949C75522E5}" srcOrd="0" destOrd="0" presId="urn:microsoft.com/office/officeart/2008/layout/HorizontalMultiLevelHierarchy"/>
    <dgm:cxn modelId="{AE5C3AFB-058F-4FD0-936D-2C0956DDF4BD}" type="presParOf" srcId="{619B3D6F-FC67-4852-AD5D-392E470B6887}" destId="{8399C563-EBC1-4601-AC29-68CEC4A19D2A}" srcOrd="3" destOrd="0" presId="urn:microsoft.com/office/officeart/2008/layout/HorizontalMultiLevelHierarchy"/>
    <dgm:cxn modelId="{B228AA17-A3D1-406A-AA2F-5EB8C1E057A5}" type="presParOf" srcId="{8399C563-EBC1-4601-AC29-68CEC4A19D2A}" destId="{6E7C63A1-3A96-4395-8EEA-BF5DDB36D730}" srcOrd="0" destOrd="0" presId="urn:microsoft.com/office/officeart/2008/layout/HorizontalMultiLevelHierarchy"/>
    <dgm:cxn modelId="{0C0EFA32-0B79-47AC-974B-7C4184524E87}" type="presParOf" srcId="{8399C563-EBC1-4601-AC29-68CEC4A19D2A}" destId="{7CC379ED-266B-4B4D-B81F-CCE82AD07AC6}" srcOrd="1" destOrd="0" presId="urn:microsoft.com/office/officeart/2008/layout/HorizontalMultiLevelHierarchy"/>
    <dgm:cxn modelId="{DE06AF3E-04C2-41DF-8E03-CDA2917D1A38}" type="presParOf" srcId="{619B3D6F-FC67-4852-AD5D-392E470B6887}" destId="{44B8F821-E6F1-4CF0-B23F-B088823485A5}" srcOrd="4" destOrd="0" presId="urn:microsoft.com/office/officeart/2008/layout/HorizontalMultiLevelHierarchy"/>
    <dgm:cxn modelId="{4CA911B3-CE8A-4B92-B250-7DC60C1CB9D1}" type="presParOf" srcId="{44B8F821-E6F1-4CF0-B23F-B088823485A5}" destId="{26C849B8-47FF-48E2-B86E-5705AD15A8BA}" srcOrd="0" destOrd="0" presId="urn:microsoft.com/office/officeart/2008/layout/HorizontalMultiLevelHierarchy"/>
    <dgm:cxn modelId="{B69B2916-7BBB-4A72-B0E8-CA63CD64303B}" type="presParOf" srcId="{619B3D6F-FC67-4852-AD5D-392E470B6887}" destId="{FE4BAB83-8E1D-419E-B8E5-BEA03EE64741}" srcOrd="5" destOrd="0" presId="urn:microsoft.com/office/officeart/2008/layout/HorizontalMultiLevelHierarchy"/>
    <dgm:cxn modelId="{7AB2B9CD-1596-4B95-A982-13EAC85A5533}" type="presParOf" srcId="{FE4BAB83-8E1D-419E-B8E5-BEA03EE64741}" destId="{24163D2A-54D7-4FCD-82A1-B505B25A9E0C}" srcOrd="0" destOrd="0" presId="urn:microsoft.com/office/officeart/2008/layout/HorizontalMultiLevelHierarchy"/>
    <dgm:cxn modelId="{FE79DF91-3159-4E01-AA46-853F282A2971}" type="presParOf" srcId="{FE4BAB83-8E1D-419E-B8E5-BEA03EE64741}" destId="{7DB31A84-E7E0-4481-AF3E-A8807C4F9B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C849A-ED5A-41E5-96E3-CF3A47DFD659}">
      <dsp:nvSpPr>
        <dsp:cNvPr id="0" name=""/>
        <dsp:cNvSpPr/>
      </dsp:nvSpPr>
      <dsp:spPr>
        <a:xfrm>
          <a:off x="-6" y="0"/>
          <a:ext cx="8128013" cy="4247987"/>
        </a:xfrm>
        <a:prstGeom prst="triangl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45262-777D-45CD-957A-8AA3C775755C}">
      <dsp:nvSpPr>
        <dsp:cNvPr id="0" name=""/>
        <dsp:cNvSpPr/>
      </dsp:nvSpPr>
      <dsp:spPr>
        <a:xfrm>
          <a:off x="2786189" y="427080"/>
          <a:ext cx="5316812" cy="10055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1" kern="12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БЮДЖЕТ</a:t>
          </a:r>
          <a:r>
            <a:rPr lang="ru-RU" sz="1200" i="1" kern="12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- </a:t>
          </a:r>
          <a:r>
            <a:rPr lang="ru-RU" sz="1400" b="1" i="1" kern="12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план формирования и использования денежных средств для обеспечения реализации задач и функций  государства, принимаемый на один финансовый год и действующий с 1 января по 31 декабря календарного года</a:t>
          </a:r>
        </a:p>
      </dsp:txBody>
      <dsp:txXfrm>
        <a:off x="2835277" y="476168"/>
        <a:ext cx="5218636" cy="907402"/>
      </dsp:txXfrm>
    </dsp:sp>
    <dsp:sp modelId="{2EE3D619-A49F-4685-8C06-A22DB2CCD836}">
      <dsp:nvSpPr>
        <dsp:cNvPr id="0" name=""/>
        <dsp:cNvSpPr/>
      </dsp:nvSpPr>
      <dsp:spPr>
        <a:xfrm>
          <a:off x="2761186" y="1558355"/>
          <a:ext cx="5366817" cy="10055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1" kern="12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ДОХОДЫ</a:t>
          </a:r>
          <a:r>
            <a:rPr lang="ru-RU" sz="1500" i="1" kern="12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 - </a:t>
          </a:r>
          <a:r>
            <a:rPr lang="ru-RU" sz="1400" b="1" i="1" kern="12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поступающие в бюджет денежные средства 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10274" y="1607443"/>
        <a:ext cx="5268641" cy="907402"/>
      </dsp:txXfrm>
    </dsp:sp>
    <dsp:sp modelId="{1CAA02A5-CA28-4422-9B64-28EDA796796E}">
      <dsp:nvSpPr>
        <dsp:cNvPr id="0" name=""/>
        <dsp:cNvSpPr/>
      </dsp:nvSpPr>
      <dsp:spPr>
        <a:xfrm>
          <a:off x="2761186" y="2689631"/>
          <a:ext cx="5366817" cy="10055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1" kern="12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РАСХОДЫ</a:t>
          </a:r>
          <a:r>
            <a:rPr lang="ru-RU" sz="1400" i="1" kern="12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 - </a:t>
          </a:r>
          <a:r>
            <a:rPr lang="ru-RU" sz="1400" b="1" i="1" kern="12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денежные средства, направляемые на финансовое обеспечение задач и функций государства 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10274" y="2738719"/>
        <a:ext cx="5268641" cy="907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15FDB-83C0-402B-8EF3-4CBCB2CBCC08}">
      <dsp:nvSpPr>
        <dsp:cNvPr id="0" name=""/>
        <dsp:cNvSpPr/>
      </dsp:nvSpPr>
      <dsp:spPr>
        <a:xfrm>
          <a:off x="-5628357" y="-884494"/>
          <a:ext cx="6585882" cy="6880002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845B9-1F92-47B4-B185-B827B7B5B5CF}">
      <dsp:nvSpPr>
        <dsp:cNvPr id="0" name=""/>
        <dsp:cNvSpPr/>
      </dsp:nvSpPr>
      <dsp:spPr>
        <a:xfrm>
          <a:off x="358537" y="232346"/>
          <a:ext cx="8979750" cy="4644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68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Подоходный налог с физических лиц – 7 815,4 тыс. рублей</a:t>
          </a:r>
        </a:p>
      </dsp:txBody>
      <dsp:txXfrm>
        <a:off x="358537" y="232346"/>
        <a:ext cx="8979750" cy="464488"/>
      </dsp:txXfrm>
    </dsp:sp>
    <dsp:sp modelId="{C5BBE2BD-D020-4D44-A831-933124CB8AAE}">
      <dsp:nvSpPr>
        <dsp:cNvPr id="0" name=""/>
        <dsp:cNvSpPr/>
      </dsp:nvSpPr>
      <dsp:spPr>
        <a:xfrm>
          <a:off x="68232" y="174285"/>
          <a:ext cx="580611" cy="58061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1D169-D0CD-43A1-9898-EC791728B066}">
      <dsp:nvSpPr>
        <dsp:cNvPr id="0" name=""/>
        <dsp:cNvSpPr/>
      </dsp:nvSpPr>
      <dsp:spPr>
        <a:xfrm>
          <a:off x="779174" y="929489"/>
          <a:ext cx="8559113" cy="464488"/>
        </a:xfrm>
        <a:prstGeom prst="rect">
          <a:avLst/>
        </a:prstGeom>
        <a:gradFill rotWithShape="0">
          <a:gsLst>
            <a:gs pos="0">
              <a:schemeClr val="accent4">
                <a:hueOff val="-608362"/>
                <a:satOff val="2029"/>
                <a:lumOff val="3203"/>
                <a:alphaOff val="0"/>
                <a:shade val="51000"/>
                <a:satMod val="130000"/>
              </a:schemeClr>
            </a:gs>
            <a:gs pos="80000">
              <a:schemeClr val="accent4">
                <a:hueOff val="-608362"/>
                <a:satOff val="2029"/>
                <a:lumOff val="3203"/>
                <a:alphaOff val="0"/>
                <a:shade val="93000"/>
                <a:satMod val="130000"/>
              </a:schemeClr>
            </a:gs>
            <a:gs pos="100000">
              <a:schemeClr val="accent4">
                <a:hueOff val="-608362"/>
                <a:satOff val="2029"/>
                <a:lumOff val="32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68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на добавленную стоимость – 3 969,5 тыс. рублей</a:t>
          </a:r>
        </a:p>
      </dsp:txBody>
      <dsp:txXfrm>
        <a:off x="779174" y="929489"/>
        <a:ext cx="8559113" cy="464488"/>
      </dsp:txXfrm>
    </dsp:sp>
    <dsp:sp modelId="{629B30B2-8F6B-4194-B9E8-30B215C2C502}">
      <dsp:nvSpPr>
        <dsp:cNvPr id="0" name=""/>
        <dsp:cNvSpPr/>
      </dsp:nvSpPr>
      <dsp:spPr>
        <a:xfrm>
          <a:off x="488868" y="871427"/>
          <a:ext cx="580611" cy="58061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hueOff val="-608362"/>
              <a:satOff val="2029"/>
              <a:lumOff val="32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C0ADFE-3FAB-4766-8E1E-832943C5B3A5}">
      <dsp:nvSpPr>
        <dsp:cNvPr id="0" name=""/>
        <dsp:cNvSpPr/>
      </dsp:nvSpPr>
      <dsp:spPr>
        <a:xfrm>
          <a:off x="1009680" y="1626120"/>
          <a:ext cx="8328607" cy="464488"/>
        </a:xfrm>
        <a:prstGeom prst="rect">
          <a:avLst/>
        </a:prstGeom>
        <a:gradFill rotWithShape="0">
          <a:gsLst>
            <a:gs pos="0">
              <a:schemeClr val="accent4">
                <a:hueOff val="-1216724"/>
                <a:satOff val="4058"/>
                <a:lumOff val="6405"/>
                <a:alphaOff val="0"/>
                <a:shade val="51000"/>
                <a:satMod val="130000"/>
              </a:schemeClr>
            </a:gs>
            <a:gs pos="80000">
              <a:schemeClr val="accent4">
                <a:hueOff val="-1216724"/>
                <a:satOff val="4058"/>
                <a:lumOff val="6405"/>
                <a:alphaOff val="0"/>
                <a:shade val="93000"/>
                <a:satMod val="130000"/>
              </a:schemeClr>
            </a:gs>
            <a:gs pos="100000">
              <a:schemeClr val="accent4">
                <a:hueOff val="-1216724"/>
                <a:satOff val="4058"/>
                <a:lumOff val="6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68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Земельный налог – 432,0 тыс. рублей</a:t>
          </a:r>
        </a:p>
      </dsp:txBody>
      <dsp:txXfrm>
        <a:off x="1009680" y="1626120"/>
        <a:ext cx="8328607" cy="464488"/>
      </dsp:txXfrm>
    </dsp:sp>
    <dsp:sp modelId="{0D5F60CB-2CBF-4BDB-BD70-E4B9033720A9}">
      <dsp:nvSpPr>
        <dsp:cNvPr id="0" name=""/>
        <dsp:cNvSpPr/>
      </dsp:nvSpPr>
      <dsp:spPr>
        <a:xfrm>
          <a:off x="719375" y="1568059"/>
          <a:ext cx="580611" cy="5806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4">
              <a:hueOff val="-1216724"/>
              <a:satOff val="4058"/>
              <a:lumOff val="6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7E3313-21C1-4F83-B452-5D72C76B8301}">
      <dsp:nvSpPr>
        <dsp:cNvPr id="0" name=""/>
        <dsp:cNvSpPr/>
      </dsp:nvSpPr>
      <dsp:spPr>
        <a:xfrm>
          <a:off x="1083279" y="2323262"/>
          <a:ext cx="8255008" cy="464488"/>
        </a:xfrm>
        <a:prstGeom prst="rect">
          <a:avLst/>
        </a:prstGeom>
        <a:gradFill rotWithShape="0">
          <a:gsLst>
            <a:gs pos="0">
              <a:schemeClr val="accent4">
                <a:hueOff val="-1825086"/>
                <a:satOff val="6087"/>
                <a:lumOff val="9608"/>
                <a:alphaOff val="0"/>
                <a:shade val="51000"/>
                <a:satMod val="130000"/>
              </a:schemeClr>
            </a:gs>
            <a:gs pos="80000">
              <a:schemeClr val="accent4">
                <a:hueOff val="-1825086"/>
                <a:satOff val="6087"/>
                <a:lumOff val="9608"/>
                <a:alphaOff val="0"/>
                <a:shade val="93000"/>
                <a:satMod val="130000"/>
              </a:schemeClr>
            </a:gs>
            <a:gs pos="100000">
              <a:schemeClr val="accent4">
                <a:hueOff val="-1825086"/>
                <a:satOff val="6087"/>
                <a:lumOff val="9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68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на недвижимость – 1 121,8 тыс. рублей</a:t>
          </a:r>
        </a:p>
      </dsp:txBody>
      <dsp:txXfrm>
        <a:off x="1083279" y="2323262"/>
        <a:ext cx="8255008" cy="464488"/>
      </dsp:txXfrm>
    </dsp:sp>
    <dsp:sp modelId="{F7E77C67-D9A2-410E-A56B-8849984FFBC0}">
      <dsp:nvSpPr>
        <dsp:cNvPr id="0" name=""/>
        <dsp:cNvSpPr/>
      </dsp:nvSpPr>
      <dsp:spPr>
        <a:xfrm>
          <a:off x="792973" y="2265201"/>
          <a:ext cx="580611" cy="580611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4">
              <a:hueOff val="-1825086"/>
              <a:satOff val="6087"/>
              <a:lumOff val="96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1D245D-BE52-4EF2-93F7-3410DA101091}">
      <dsp:nvSpPr>
        <dsp:cNvPr id="0" name=""/>
        <dsp:cNvSpPr/>
      </dsp:nvSpPr>
      <dsp:spPr>
        <a:xfrm>
          <a:off x="1009680" y="3020404"/>
          <a:ext cx="8328607" cy="464488"/>
        </a:xfrm>
        <a:prstGeom prst="rect">
          <a:avLst/>
        </a:prstGeom>
        <a:gradFill rotWithShape="0">
          <a:gsLst>
            <a:gs pos="0">
              <a:schemeClr val="accent4">
                <a:hueOff val="-2433449"/>
                <a:satOff val="8116"/>
                <a:lumOff val="12811"/>
                <a:alphaOff val="0"/>
                <a:shade val="51000"/>
                <a:satMod val="130000"/>
              </a:schemeClr>
            </a:gs>
            <a:gs pos="80000">
              <a:schemeClr val="accent4">
                <a:hueOff val="-2433449"/>
                <a:satOff val="8116"/>
                <a:lumOff val="12811"/>
                <a:alphaOff val="0"/>
                <a:shade val="93000"/>
                <a:satMod val="130000"/>
              </a:schemeClr>
            </a:gs>
            <a:gs pos="100000">
              <a:schemeClr val="accent4">
                <a:hueOff val="-2433449"/>
                <a:satOff val="8116"/>
                <a:lumOff val="128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68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Налоги на доходы и прибыль, уплачиваемые организациями – 154,1 тыс. рублей</a:t>
          </a:r>
        </a:p>
      </dsp:txBody>
      <dsp:txXfrm>
        <a:off x="1009680" y="3020404"/>
        <a:ext cx="8328607" cy="464488"/>
      </dsp:txXfrm>
    </dsp:sp>
    <dsp:sp modelId="{5B86EA13-4AA0-4DF3-AF38-D3D393A8CE69}">
      <dsp:nvSpPr>
        <dsp:cNvPr id="0" name=""/>
        <dsp:cNvSpPr/>
      </dsp:nvSpPr>
      <dsp:spPr>
        <a:xfrm>
          <a:off x="719375" y="2962343"/>
          <a:ext cx="580611" cy="580611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4">
              <a:hueOff val="-2433449"/>
              <a:satOff val="8116"/>
              <a:lumOff val="128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15BFC7-2013-40D2-92E1-5990C5F1C21C}">
      <dsp:nvSpPr>
        <dsp:cNvPr id="0" name=""/>
        <dsp:cNvSpPr/>
      </dsp:nvSpPr>
      <dsp:spPr>
        <a:xfrm>
          <a:off x="779174" y="3717036"/>
          <a:ext cx="8559113" cy="464488"/>
        </a:xfrm>
        <a:prstGeom prst="rect">
          <a:avLst/>
        </a:prstGeom>
        <a:gradFill rotWithShape="0">
          <a:gsLst>
            <a:gs pos="0">
              <a:schemeClr val="accent4">
                <a:hueOff val="-3041811"/>
                <a:satOff val="10145"/>
                <a:lumOff val="16013"/>
                <a:alphaOff val="0"/>
                <a:shade val="51000"/>
                <a:satMod val="130000"/>
              </a:schemeClr>
            </a:gs>
            <a:gs pos="80000">
              <a:schemeClr val="accent4">
                <a:hueOff val="-3041811"/>
                <a:satOff val="10145"/>
                <a:lumOff val="16013"/>
                <a:alphaOff val="0"/>
                <a:shade val="93000"/>
                <a:satMod val="130000"/>
              </a:schemeClr>
            </a:gs>
            <a:gs pos="100000">
              <a:schemeClr val="accent4">
                <a:hueOff val="-3041811"/>
                <a:satOff val="10145"/>
                <a:lumOff val="160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68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Другие налоги от выручки от реализации товаров (работ, услуг) – 431,9тыс. рублей</a:t>
          </a:r>
        </a:p>
      </dsp:txBody>
      <dsp:txXfrm>
        <a:off x="779174" y="3717036"/>
        <a:ext cx="8559113" cy="464488"/>
      </dsp:txXfrm>
    </dsp:sp>
    <dsp:sp modelId="{2F840C7A-5847-4D8C-AE49-5ADD84B6CCCE}">
      <dsp:nvSpPr>
        <dsp:cNvPr id="0" name=""/>
        <dsp:cNvSpPr/>
      </dsp:nvSpPr>
      <dsp:spPr>
        <a:xfrm>
          <a:off x="488868" y="3658974"/>
          <a:ext cx="580611" cy="580611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4">
              <a:hueOff val="-3041811"/>
              <a:satOff val="10145"/>
              <a:lumOff val="160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6FEA0A-1078-486D-B5C6-6DA24F7E96A4}">
      <dsp:nvSpPr>
        <dsp:cNvPr id="0" name=""/>
        <dsp:cNvSpPr/>
      </dsp:nvSpPr>
      <dsp:spPr>
        <a:xfrm>
          <a:off x="358537" y="4414178"/>
          <a:ext cx="8979750" cy="464488"/>
        </a:xfrm>
        <a:prstGeom prst="rect">
          <a:avLst/>
        </a:prstGeom>
        <a:gradFill rotWithShape="0">
          <a:gsLst>
            <a:gs pos="0">
              <a:schemeClr val="accent4">
                <a:hueOff val="-3650173"/>
                <a:satOff val="12174"/>
                <a:lumOff val="19216"/>
                <a:alphaOff val="0"/>
                <a:shade val="51000"/>
                <a:satMod val="130000"/>
              </a:schemeClr>
            </a:gs>
            <a:gs pos="80000">
              <a:schemeClr val="accent4">
                <a:hueOff val="-3650173"/>
                <a:satOff val="12174"/>
                <a:lumOff val="19216"/>
                <a:alphaOff val="0"/>
                <a:shade val="93000"/>
                <a:satMod val="130000"/>
              </a:schemeClr>
            </a:gs>
            <a:gs pos="100000">
              <a:schemeClr val="accent4">
                <a:hueOff val="-3650173"/>
                <a:satOff val="12174"/>
                <a:lumOff val="1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68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Иные налоговые  поступления – 117,5 тыс. рублей</a:t>
          </a:r>
        </a:p>
      </dsp:txBody>
      <dsp:txXfrm>
        <a:off x="358537" y="4414178"/>
        <a:ext cx="8979750" cy="464488"/>
      </dsp:txXfrm>
    </dsp:sp>
    <dsp:sp modelId="{38F956EB-A966-4F1C-8F09-E8A608BF1F1A}">
      <dsp:nvSpPr>
        <dsp:cNvPr id="0" name=""/>
        <dsp:cNvSpPr/>
      </dsp:nvSpPr>
      <dsp:spPr>
        <a:xfrm>
          <a:off x="68232" y="4356117"/>
          <a:ext cx="580611" cy="580611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15FDB-83C0-402B-8EF3-4CBCB2CBCC08}">
      <dsp:nvSpPr>
        <dsp:cNvPr id="0" name=""/>
        <dsp:cNvSpPr/>
      </dsp:nvSpPr>
      <dsp:spPr>
        <a:xfrm>
          <a:off x="-5689440" y="-863179"/>
          <a:ext cx="6713451" cy="6713451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845B9-1F92-47B4-B185-B827B7B5B5CF}">
      <dsp:nvSpPr>
        <dsp:cNvPr id="0" name=""/>
        <dsp:cNvSpPr/>
      </dsp:nvSpPr>
      <dsp:spPr>
        <a:xfrm>
          <a:off x="267540" y="262620"/>
          <a:ext cx="9389475" cy="5250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5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от размещения денежных средств бюджетов – 163,6 тыс. рублей</a:t>
          </a:r>
        </a:p>
      </dsp:txBody>
      <dsp:txXfrm>
        <a:off x="267540" y="262620"/>
        <a:ext cx="9389475" cy="525041"/>
      </dsp:txXfrm>
    </dsp:sp>
    <dsp:sp modelId="{C5BBE2BD-D020-4D44-A831-933124CB8AAE}">
      <dsp:nvSpPr>
        <dsp:cNvPr id="0" name=""/>
        <dsp:cNvSpPr/>
      </dsp:nvSpPr>
      <dsp:spPr>
        <a:xfrm>
          <a:off x="21630" y="196990"/>
          <a:ext cx="656301" cy="656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1D169-D0CD-43A1-9898-EC791728B066}">
      <dsp:nvSpPr>
        <dsp:cNvPr id="0" name=""/>
        <dsp:cNvSpPr/>
      </dsp:nvSpPr>
      <dsp:spPr>
        <a:xfrm>
          <a:off x="698964" y="1050082"/>
          <a:ext cx="8958510" cy="525041"/>
        </a:xfrm>
        <a:prstGeom prst="rect">
          <a:avLst/>
        </a:prstGeom>
        <a:solidFill>
          <a:schemeClr val="accent3">
            <a:hueOff val="-1001203"/>
            <a:satOff val="-1853"/>
            <a:lumOff val="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5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Компенсации расходов государства – 1 363,9 тыс. рублей</a:t>
          </a:r>
        </a:p>
      </dsp:txBody>
      <dsp:txXfrm>
        <a:off x="698964" y="1050082"/>
        <a:ext cx="8958510" cy="525041"/>
      </dsp:txXfrm>
    </dsp:sp>
    <dsp:sp modelId="{629B30B2-8F6B-4194-B9E8-30B215C2C502}">
      <dsp:nvSpPr>
        <dsp:cNvPr id="0" name=""/>
        <dsp:cNvSpPr/>
      </dsp:nvSpPr>
      <dsp:spPr>
        <a:xfrm>
          <a:off x="453512" y="984451"/>
          <a:ext cx="656301" cy="656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001203"/>
              <a:satOff val="-1853"/>
              <a:lumOff val="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0ADFE-3FAB-4766-8E1E-832943C5B3A5}">
      <dsp:nvSpPr>
        <dsp:cNvPr id="0" name=""/>
        <dsp:cNvSpPr/>
      </dsp:nvSpPr>
      <dsp:spPr>
        <a:xfrm>
          <a:off x="877680" y="1706580"/>
          <a:ext cx="8798565" cy="786968"/>
        </a:xfrm>
        <a:prstGeom prst="rect">
          <a:avLst/>
        </a:prstGeom>
        <a:solidFill>
          <a:schemeClr val="accent3">
            <a:hueOff val="-2002405"/>
            <a:satOff val="-3705"/>
            <a:lumOff val="14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5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от реализации государственного имущества, кроме средств от реализации принадлежащего государству имущества в соответствии с законодательством о приватизации – 187,6 тыс. рублей</a:t>
          </a:r>
        </a:p>
      </dsp:txBody>
      <dsp:txXfrm>
        <a:off x="877680" y="1706580"/>
        <a:ext cx="8798565" cy="786968"/>
      </dsp:txXfrm>
    </dsp:sp>
    <dsp:sp modelId="{0D5F60CB-2CBF-4BDB-BD70-E4B9033720A9}">
      <dsp:nvSpPr>
        <dsp:cNvPr id="0" name=""/>
        <dsp:cNvSpPr/>
      </dsp:nvSpPr>
      <dsp:spPr>
        <a:xfrm>
          <a:off x="651001" y="1771913"/>
          <a:ext cx="656301" cy="656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002405"/>
              <a:satOff val="-3705"/>
              <a:lumOff val="148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E3313-21C1-4F83-B452-5D72C76B8301}">
      <dsp:nvSpPr>
        <dsp:cNvPr id="0" name=""/>
        <dsp:cNvSpPr/>
      </dsp:nvSpPr>
      <dsp:spPr>
        <a:xfrm>
          <a:off x="877895" y="2624507"/>
          <a:ext cx="8798136" cy="525041"/>
        </a:xfrm>
        <a:prstGeom prst="rect">
          <a:avLst/>
        </a:prstGeom>
        <a:solidFill>
          <a:schemeClr val="accent3">
            <a:hueOff val="-3003608"/>
            <a:satOff val="-5558"/>
            <a:lumOff val="223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5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Штрафы, удержания – 48,1 тыс. рублей</a:t>
          </a:r>
        </a:p>
      </dsp:txBody>
      <dsp:txXfrm>
        <a:off x="877895" y="2624507"/>
        <a:ext cx="8798136" cy="525041"/>
      </dsp:txXfrm>
    </dsp:sp>
    <dsp:sp modelId="{F7E77C67-D9A2-410E-A56B-8849984FFBC0}">
      <dsp:nvSpPr>
        <dsp:cNvPr id="0" name=""/>
        <dsp:cNvSpPr/>
      </dsp:nvSpPr>
      <dsp:spPr>
        <a:xfrm>
          <a:off x="651001" y="2558876"/>
          <a:ext cx="656301" cy="656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003608"/>
              <a:satOff val="-5558"/>
              <a:lumOff val="223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D245D-BE52-4EF2-93F7-3410DA101091}">
      <dsp:nvSpPr>
        <dsp:cNvPr id="0" name=""/>
        <dsp:cNvSpPr/>
      </dsp:nvSpPr>
      <dsp:spPr>
        <a:xfrm>
          <a:off x="804701" y="3390179"/>
          <a:ext cx="8862401" cy="525041"/>
        </a:xfrm>
        <a:prstGeom prst="rect">
          <a:avLst/>
        </a:prstGeom>
        <a:solidFill>
          <a:schemeClr val="accent3">
            <a:hueOff val="-4004810"/>
            <a:satOff val="-7410"/>
            <a:lumOff val="29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5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Прочие неналоговые доходы – 703,1 тыс. рублей</a:t>
          </a:r>
        </a:p>
      </dsp:txBody>
      <dsp:txXfrm>
        <a:off x="804701" y="3390179"/>
        <a:ext cx="8862401" cy="525041"/>
      </dsp:txXfrm>
    </dsp:sp>
    <dsp:sp modelId="{5B86EA13-4AA0-4DF3-AF38-D3D393A8CE69}">
      <dsp:nvSpPr>
        <dsp:cNvPr id="0" name=""/>
        <dsp:cNvSpPr/>
      </dsp:nvSpPr>
      <dsp:spPr>
        <a:xfrm>
          <a:off x="453512" y="3346338"/>
          <a:ext cx="656301" cy="656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004810"/>
              <a:satOff val="-7410"/>
              <a:lumOff val="29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ECF67-8C66-44A3-8B40-1B65AED5C740}">
      <dsp:nvSpPr>
        <dsp:cNvPr id="0" name=""/>
        <dsp:cNvSpPr/>
      </dsp:nvSpPr>
      <dsp:spPr>
        <a:xfrm>
          <a:off x="315233" y="4170574"/>
          <a:ext cx="9351837" cy="525041"/>
        </a:xfrm>
        <a:prstGeom prst="rect">
          <a:avLst/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5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Иные неналоговые поступления – 90,9 тыс. рублей</a:t>
          </a:r>
        </a:p>
      </dsp:txBody>
      <dsp:txXfrm>
        <a:off x="315233" y="4170574"/>
        <a:ext cx="9351837" cy="525041"/>
      </dsp:txXfrm>
    </dsp:sp>
    <dsp:sp modelId="{38F956EB-A966-4F1C-8F09-E8A608BF1F1A}">
      <dsp:nvSpPr>
        <dsp:cNvPr id="0" name=""/>
        <dsp:cNvSpPr/>
      </dsp:nvSpPr>
      <dsp:spPr>
        <a:xfrm>
          <a:off x="21630" y="4133800"/>
          <a:ext cx="656301" cy="656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006012"/>
              <a:satOff val="-9263"/>
              <a:lumOff val="372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8F821-E6F1-4CF0-B23F-B088823485A5}">
      <dsp:nvSpPr>
        <dsp:cNvPr id="0" name=""/>
        <dsp:cNvSpPr/>
      </dsp:nvSpPr>
      <dsp:spPr>
        <a:xfrm>
          <a:off x="2885432" y="2555507"/>
          <a:ext cx="1715041" cy="1609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7520" y="0"/>
              </a:lnTo>
              <a:lnTo>
                <a:pt x="857520" y="1609754"/>
              </a:lnTo>
              <a:lnTo>
                <a:pt x="1715041" y="1609754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3684149" y="3301580"/>
        <a:ext cx="117608" cy="117608"/>
      </dsp:txXfrm>
    </dsp:sp>
    <dsp:sp modelId="{97033AF2-523C-470A-AD3A-527B118C31BF}">
      <dsp:nvSpPr>
        <dsp:cNvPr id="0" name=""/>
        <dsp:cNvSpPr/>
      </dsp:nvSpPr>
      <dsp:spPr>
        <a:xfrm>
          <a:off x="2885432" y="2439709"/>
          <a:ext cx="17027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5797"/>
              </a:moveTo>
              <a:lnTo>
                <a:pt x="851353" y="115797"/>
              </a:lnTo>
              <a:lnTo>
                <a:pt x="851353" y="45720"/>
              </a:lnTo>
              <a:lnTo>
                <a:pt x="1702706" y="4572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694182" y="2442825"/>
        <a:ext cx="85207" cy="85207"/>
      </dsp:txXfrm>
    </dsp:sp>
    <dsp:sp modelId="{D7FFCC72-1802-4C30-8809-855BB33E7090}">
      <dsp:nvSpPr>
        <dsp:cNvPr id="0" name=""/>
        <dsp:cNvSpPr/>
      </dsp:nvSpPr>
      <dsp:spPr>
        <a:xfrm>
          <a:off x="2885432" y="625554"/>
          <a:ext cx="1670662" cy="1929952"/>
        </a:xfrm>
        <a:custGeom>
          <a:avLst/>
          <a:gdLst/>
          <a:ahLst/>
          <a:cxnLst/>
          <a:rect l="0" t="0" r="0" b="0"/>
          <a:pathLst>
            <a:path>
              <a:moveTo>
                <a:pt x="0" y="1929952"/>
              </a:moveTo>
              <a:lnTo>
                <a:pt x="835331" y="1929952"/>
              </a:lnTo>
              <a:lnTo>
                <a:pt x="835331" y="0"/>
              </a:lnTo>
              <a:lnTo>
                <a:pt x="1670662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656949" y="1526715"/>
        <a:ext cx="127630" cy="127630"/>
      </dsp:txXfrm>
    </dsp:sp>
    <dsp:sp modelId="{8BC46783-4934-424B-8A44-97D8D2A31515}">
      <dsp:nvSpPr>
        <dsp:cNvPr id="0" name=""/>
        <dsp:cNvSpPr/>
      </dsp:nvSpPr>
      <dsp:spPr>
        <a:xfrm>
          <a:off x="0" y="1463038"/>
          <a:ext cx="3585927" cy="218493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Общий объем безвозмездных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поступлений –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23 873,3 тыс.руб.</a:t>
          </a:r>
        </a:p>
      </dsp:txBody>
      <dsp:txXfrm>
        <a:off x="0" y="1463038"/>
        <a:ext cx="3585927" cy="2184938"/>
      </dsp:txXfrm>
    </dsp:sp>
    <dsp:sp modelId="{23C4A01B-D08E-4E7C-A4B3-D5AD19FEC961}">
      <dsp:nvSpPr>
        <dsp:cNvPr id="0" name=""/>
        <dsp:cNvSpPr/>
      </dsp:nvSpPr>
      <dsp:spPr>
        <a:xfrm>
          <a:off x="4556095" y="71905"/>
          <a:ext cx="6753587" cy="110729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ДОТАЦИИ </a:t>
          </a: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– </a:t>
          </a: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23 350,3 тыс.руб.,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accent1">
                  <a:lumMod val="50000"/>
                </a:schemeClr>
              </a:solidFill>
            </a:rPr>
            <a:t>97,8 % от общего объема безвозмездных поступлений</a:t>
          </a:r>
        </a:p>
      </dsp:txBody>
      <dsp:txXfrm>
        <a:off x="4556095" y="71905"/>
        <a:ext cx="6753587" cy="1107298"/>
      </dsp:txXfrm>
    </dsp:sp>
    <dsp:sp modelId="{6E7C63A1-3A96-4395-8EEA-BF5DDB36D730}">
      <dsp:nvSpPr>
        <dsp:cNvPr id="0" name=""/>
        <dsp:cNvSpPr/>
      </dsp:nvSpPr>
      <dsp:spPr>
        <a:xfrm>
          <a:off x="4588139" y="1731646"/>
          <a:ext cx="6721543" cy="150756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СУБВЕНЦИИ</a:t>
          </a: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 – </a:t>
          </a: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172,0 тыс.руб.,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b="1" i="1" kern="1200" dirty="0">
              <a:solidFill>
                <a:schemeClr val="accent1">
                  <a:lumMod val="50000"/>
                </a:schemeClr>
              </a:solidFill>
            </a:rPr>
            <a:t>0,7 % от общего объема безвозмездных поступлений</a:t>
          </a:r>
        </a:p>
      </dsp:txBody>
      <dsp:txXfrm>
        <a:off x="4588139" y="1731646"/>
        <a:ext cx="6721543" cy="1507566"/>
      </dsp:txXfrm>
    </dsp:sp>
    <dsp:sp modelId="{24163D2A-54D7-4FCD-82A1-B505B25A9E0C}">
      <dsp:nvSpPr>
        <dsp:cNvPr id="0" name=""/>
        <dsp:cNvSpPr/>
      </dsp:nvSpPr>
      <dsp:spPr>
        <a:xfrm>
          <a:off x="4600474" y="3551536"/>
          <a:ext cx="6709208" cy="122744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ИНЫЕ МЕЖБЮДЖЕТНЫЕ ТРАНСФЕРТЫ </a:t>
          </a: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– </a:t>
          </a:r>
          <a:r>
            <a:rPr lang="ru-RU" sz="1800" b="1" kern="1200" dirty="0">
              <a:solidFill>
                <a:schemeClr val="accent1">
                  <a:lumMod val="50000"/>
                </a:schemeClr>
              </a:solidFill>
            </a:rPr>
            <a:t>351,0 тыс.руб</a:t>
          </a: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.,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accent1">
                  <a:lumMod val="50000"/>
                </a:schemeClr>
              </a:solidFill>
            </a:rPr>
            <a:t>1,5 % от общего объема поступлений</a:t>
          </a:r>
        </a:p>
      </dsp:txBody>
      <dsp:txXfrm>
        <a:off x="4600474" y="3551536"/>
        <a:ext cx="6709208" cy="1227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02861-D136-49AA-9A9A-83D96F3DE48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57227-F284-40BA-92BD-67284182E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0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3E1E5-9CCE-4CF8-9F44-4F82B24D74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6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15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4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25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66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6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72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83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71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7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4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3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1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0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4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5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1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2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CFBA49-E5FB-4474-852F-22B553ED88EE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F03D1D-4864-4E6F-8809-8DB317854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43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fin&#1102;gov.b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22565B-6E74-4F6F-917F-FD2955438D55}"/>
              </a:ext>
            </a:extLst>
          </p:cNvPr>
          <p:cNvSpPr/>
          <p:nvPr/>
        </p:nvSpPr>
        <p:spPr>
          <a:xfrm>
            <a:off x="1902593" y="592029"/>
            <a:ext cx="82328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БЮДЖЕТ</a:t>
            </a:r>
          </a:p>
          <a:p>
            <a:pPr algn="ctr"/>
            <a:r>
              <a:rPr lang="ru-RU" sz="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РОССОНСКОГО РАЙОНА</a:t>
            </a:r>
          </a:p>
          <a:p>
            <a:pPr algn="ctr"/>
            <a:endParaRPr lang="ru-RU" sz="5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ДЛЯ ГРАЖДАН </a:t>
            </a:r>
          </a:p>
          <a:p>
            <a:pPr algn="ctr"/>
            <a:endParaRPr lang="ru-RU" sz="4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FAD06-EB8B-4AED-816C-C690E3C85878}"/>
              </a:ext>
            </a:extLst>
          </p:cNvPr>
          <p:cNvSpPr txBox="1"/>
          <p:nvPr/>
        </p:nvSpPr>
        <p:spPr>
          <a:xfrm>
            <a:off x="9788892" y="6079461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2026 ГОД</a:t>
            </a:r>
          </a:p>
        </p:txBody>
      </p:sp>
    </p:spTree>
    <p:extLst>
      <p:ext uri="{BB962C8B-B14F-4D97-AF65-F5344CB8AC3E}">
        <p14:creationId xmlns:p14="http://schemas.microsoft.com/office/powerpoint/2010/main" val="385634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884" y="110691"/>
            <a:ext cx="11136430" cy="795083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accent1"/>
                </a:solidFill>
              </a:rPr>
              <a:t>Отраслевая структура расходов бюджета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37738362"/>
              </p:ext>
            </p:extLst>
          </p:nvPr>
        </p:nvGraphicFramePr>
        <p:xfrm>
          <a:off x="146707" y="2342028"/>
          <a:ext cx="6648727" cy="447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2008FFE-463E-4863-AA9B-9552C9AF5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306334"/>
              </p:ext>
            </p:extLst>
          </p:nvPr>
        </p:nvGraphicFramePr>
        <p:xfrm>
          <a:off x="6795434" y="1078303"/>
          <a:ext cx="5290173" cy="55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A8B25FCA-CACD-47C1-A35B-37D0436C0FF9}"/>
              </a:ext>
            </a:extLst>
          </p:cNvPr>
          <p:cNvSpPr/>
          <p:nvPr/>
        </p:nvSpPr>
        <p:spPr>
          <a:xfrm>
            <a:off x="1318780" y="905774"/>
            <a:ext cx="4304581" cy="1078576"/>
          </a:xfrm>
          <a:prstGeom prst="wedgeEllipseCallou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объем бюджета по расходам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40 698,8 тыс.руб.</a:t>
            </a:r>
          </a:p>
        </p:txBody>
      </p:sp>
      <p:pic>
        <p:nvPicPr>
          <p:cNvPr id="6" name="Picture 2" descr="Социальная сфера. Сегодняшний ответ на вызовы завтрашнего дня">
            <a:extLst>
              <a:ext uri="{FF2B5EF4-FFF2-40B4-BE49-F238E27FC236}">
                <a16:creationId xmlns:a16="http://schemas.microsoft.com/office/drawing/2014/main" id="{C057C970-1D1D-4024-99A8-7CA8E3F5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61" y="3181145"/>
            <a:ext cx="1838425" cy="1188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0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7345D2-C960-41FC-B405-FDCC969A8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654953"/>
            <a:ext cx="10515599" cy="5602971"/>
          </a:xfr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БЮДЖЕТ РЕСПУБЛИКИ БЕЛАРУСЬ ДЛЯ ГРАЖДАН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РАЗМЕЩЕН НА ОФИЦИАЛЬНОМ САЙТЕ </a:t>
            </a:r>
          </a:p>
          <a:p>
            <a:pPr marL="0" indent="0" algn="ctr">
              <a:buNone/>
            </a:pPr>
            <a:r>
              <a:rPr lang="ru-RU" sz="3000" b="1" i="1" dirty="0">
                <a:solidFill>
                  <a:schemeClr val="accent6">
                    <a:lumMod val="50000"/>
                  </a:schemeClr>
                </a:solidFill>
              </a:rPr>
              <a:t>МИНИСТЕРСТВА ФИНАНСОВ РЕСПУБЛИКИ БЕЛАРУСЬ</a:t>
            </a:r>
          </a:p>
          <a:p>
            <a:pPr marL="0" indent="0" algn="ctr">
              <a:buNone/>
            </a:pPr>
            <a:endParaRPr lang="ru-RU" sz="3000" b="1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830370E7-F38C-4949-9891-7EB51466DEC6}"/>
              </a:ext>
            </a:extLst>
          </p:cNvPr>
          <p:cNvSpPr/>
          <p:nvPr/>
        </p:nvSpPr>
        <p:spPr>
          <a:xfrm>
            <a:off x="3221670" y="4238625"/>
            <a:ext cx="5248275" cy="103327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minfin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26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73" y="93253"/>
            <a:ext cx="8707696" cy="7512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Россонский  район в цифрах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063" y="1263955"/>
            <a:ext cx="6667387" cy="267765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Административно-территориальное деление:</a:t>
            </a:r>
          </a:p>
          <a:p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Городской поселок Россоны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6 сельских Советов </a:t>
            </a:r>
          </a:p>
          <a:p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Площадь территории –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1 926,9 кв.км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6441" y="4588281"/>
            <a:ext cx="10619117" cy="15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Дата образования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Россонского района в качестве административной единицы -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17 июля 1924 года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b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Географическое положение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– район расположен на севере Витебской области, на берегу одноименного озера.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4" descr="https://sun9-53.userapi.com/impg/VDeFNIAv1qIezPFolbQ9nPzSNdp-PeUy9IfvKA/BFfqywSd1tk.jpg?size=1200x813&amp;quality=96&amp;sign=a2171d0c3c85af23924c9c07055bbfcf&amp;type=album">
            <a:extLst>
              <a:ext uri="{FF2B5EF4-FFF2-40B4-BE49-F238E27FC236}">
                <a16:creationId xmlns:a16="http://schemas.microsoft.com/office/drawing/2014/main" id="{ED956E2E-70A8-43F4-8961-24DC135D5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62" y="874455"/>
            <a:ext cx="3872605" cy="2554545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3A00AB-DD1E-44EA-B90B-623C77911E1A}"/>
              </a:ext>
            </a:extLst>
          </p:cNvPr>
          <p:cNvSpPr txBox="1">
            <a:spLocks/>
          </p:cNvSpPr>
          <p:nvPr/>
        </p:nvSpPr>
        <p:spPr>
          <a:xfrm>
            <a:off x="1625600" y="0"/>
            <a:ext cx="8534400" cy="9747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Что такое бюджет?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4B85535-25D3-4B78-BCAD-D96CAB6FA1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879477"/>
              </p:ext>
            </p:extLst>
          </p:nvPr>
        </p:nvGraphicFramePr>
        <p:xfrm>
          <a:off x="2462823" y="728459"/>
          <a:ext cx="8128000" cy="424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2FAE9DD-5DBD-4F83-8FA2-BA76B1073993}"/>
              </a:ext>
            </a:extLst>
          </p:cNvPr>
          <p:cNvSpPr txBox="1"/>
          <p:nvPr/>
        </p:nvSpPr>
        <p:spPr>
          <a:xfrm>
            <a:off x="147040" y="5317989"/>
            <a:ext cx="1159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расходная часть бюджета превышает доходную, то бюджет формируется с дефицитом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78B5E-BF2B-48A1-9B24-AE2DFD9541CB}"/>
              </a:ext>
            </a:extLst>
          </p:cNvPr>
          <p:cNvSpPr txBox="1"/>
          <p:nvPr/>
        </p:nvSpPr>
        <p:spPr>
          <a:xfrm>
            <a:off x="674713" y="5944875"/>
            <a:ext cx="1154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Превышение доходов над расходами образует положительный остаток бюджета (профицит).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1BC7980-02CE-4575-9AB1-686D5AB80D4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2" y="633883"/>
            <a:ext cx="4319082" cy="3010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04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5127A-7B17-4B15-A5D3-F4CDDBB1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299" y="109486"/>
            <a:ext cx="10135402" cy="9747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6C772D5-BBAD-4EFC-BD7A-D122BCF8BDDA}"/>
              </a:ext>
            </a:extLst>
          </p:cNvPr>
          <p:cNvSpPr/>
          <p:nvPr/>
        </p:nvSpPr>
        <p:spPr>
          <a:xfrm>
            <a:off x="593770" y="1346574"/>
            <a:ext cx="8820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бюджетов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CFDCF39-C621-45F5-8B40-3E596831D415}"/>
              </a:ext>
            </a:extLst>
          </p:cNvPr>
          <p:cNvSpPr/>
          <p:nvPr/>
        </p:nvSpPr>
        <p:spPr>
          <a:xfrm>
            <a:off x="2412946" y="4576791"/>
            <a:ext cx="8820000" cy="79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исполнением бюджетов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CD54DB2-07F8-4006-AA3A-3CFA9B925531}"/>
              </a:ext>
            </a:extLst>
          </p:cNvPr>
          <p:cNvSpPr/>
          <p:nvPr/>
        </p:nvSpPr>
        <p:spPr>
          <a:xfrm>
            <a:off x="593770" y="3512673"/>
            <a:ext cx="8820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бюджетов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424F594-71F6-4209-B71D-636288F466EE}"/>
              </a:ext>
            </a:extLst>
          </p:cNvPr>
          <p:cNvSpPr/>
          <p:nvPr/>
        </p:nvSpPr>
        <p:spPr>
          <a:xfrm>
            <a:off x="730355" y="5713998"/>
            <a:ext cx="8820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Составление, рассмотрение и утверждение отчетов об исполнении бюджетов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8FB82CD-202B-4256-B614-2111198792B9}"/>
              </a:ext>
            </a:extLst>
          </p:cNvPr>
          <p:cNvSpPr/>
          <p:nvPr/>
        </p:nvSpPr>
        <p:spPr>
          <a:xfrm>
            <a:off x="2412946" y="2400876"/>
            <a:ext cx="8820000" cy="79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и утверждение бюджетов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63B52E3D-7EAF-40F0-836C-2BBA6877C79B}"/>
              </a:ext>
            </a:extLst>
          </p:cNvPr>
          <p:cNvSpPr/>
          <p:nvPr/>
        </p:nvSpPr>
        <p:spPr>
          <a:xfrm>
            <a:off x="4867185" y="2159299"/>
            <a:ext cx="273170" cy="26446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560FC546-91A0-466D-9A97-A720766722FC}"/>
              </a:ext>
            </a:extLst>
          </p:cNvPr>
          <p:cNvSpPr/>
          <p:nvPr/>
        </p:nvSpPr>
        <p:spPr>
          <a:xfrm>
            <a:off x="4867185" y="3215520"/>
            <a:ext cx="273170" cy="26446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3CD57237-C48E-4D68-BE48-2B52FF5A3F8E}"/>
              </a:ext>
            </a:extLst>
          </p:cNvPr>
          <p:cNvSpPr/>
          <p:nvPr/>
        </p:nvSpPr>
        <p:spPr>
          <a:xfrm>
            <a:off x="4885494" y="5403483"/>
            <a:ext cx="273170" cy="26446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0825122D-E065-4739-9BF5-FF4F0D2BCFE0}"/>
              </a:ext>
            </a:extLst>
          </p:cNvPr>
          <p:cNvSpPr/>
          <p:nvPr/>
        </p:nvSpPr>
        <p:spPr>
          <a:xfrm>
            <a:off x="4867185" y="4312331"/>
            <a:ext cx="273170" cy="26446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3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B9D7-2E16-4BD0-A8A9-BD765747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69" y="28576"/>
            <a:ext cx="6439301" cy="7728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Структура бюджета района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1ECD52-B7BD-4C9E-8866-ACCA5404F9B1}"/>
              </a:ext>
            </a:extLst>
          </p:cNvPr>
          <p:cNvSpPr/>
          <p:nvPr/>
        </p:nvSpPr>
        <p:spPr>
          <a:xfrm>
            <a:off x="164571" y="1421014"/>
            <a:ext cx="2016000" cy="93600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Налоговые доходы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9643DD-4320-4CBC-BA39-4D702B2FDFA5}"/>
              </a:ext>
            </a:extLst>
          </p:cNvPr>
          <p:cNvSpPr/>
          <p:nvPr/>
        </p:nvSpPr>
        <p:spPr>
          <a:xfrm>
            <a:off x="2271118" y="1432501"/>
            <a:ext cx="2016000" cy="93600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Неналоговые доходы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A4F4A0-085C-43FE-B314-FD4FF57269FC}"/>
              </a:ext>
            </a:extLst>
          </p:cNvPr>
          <p:cNvSpPr/>
          <p:nvPr/>
        </p:nvSpPr>
        <p:spPr>
          <a:xfrm>
            <a:off x="4377665" y="1432501"/>
            <a:ext cx="2016000" cy="93600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Безвозмездные поступления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773F3C-920A-4E52-84FC-9D22F527CA2D}"/>
              </a:ext>
            </a:extLst>
          </p:cNvPr>
          <p:cNvSpPr/>
          <p:nvPr/>
        </p:nvSpPr>
        <p:spPr>
          <a:xfrm>
            <a:off x="6785380" y="1363736"/>
            <a:ext cx="5064593" cy="504000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Социальная политика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F67BA0-7BF3-408F-A374-D7F9F5461884}"/>
              </a:ext>
            </a:extLst>
          </p:cNvPr>
          <p:cNvSpPr/>
          <p:nvPr/>
        </p:nvSpPr>
        <p:spPr>
          <a:xfrm>
            <a:off x="6806336" y="1962462"/>
            <a:ext cx="5043637" cy="504000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Образование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7A5FF1-3B18-4FF1-89EA-4E584B52ECBA}"/>
              </a:ext>
            </a:extLst>
          </p:cNvPr>
          <p:cNvSpPr/>
          <p:nvPr/>
        </p:nvSpPr>
        <p:spPr>
          <a:xfrm>
            <a:off x="6809973" y="3147197"/>
            <a:ext cx="5040000" cy="504000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Здравоохранение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DEF184-F792-4C16-8FF0-D8FC8E5DDE62}"/>
              </a:ext>
            </a:extLst>
          </p:cNvPr>
          <p:cNvSpPr/>
          <p:nvPr/>
        </p:nvSpPr>
        <p:spPr>
          <a:xfrm>
            <a:off x="6776961" y="2550025"/>
            <a:ext cx="5048418" cy="540538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Физическая культура, спорт, культура и средства массовой информации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4F262E-B196-4507-9002-5D251D29D913}"/>
              </a:ext>
            </a:extLst>
          </p:cNvPr>
          <p:cNvSpPr txBox="1"/>
          <p:nvPr/>
        </p:nvSpPr>
        <p:spPr>
          <a:xfrm>
            <a:off x="2382672" y="856473"/>
            <a:ext cx="1651414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D8C1A-D38E-4ECB-B948-FF65F81D88FB}"/>
              </a:ext>
            </a:extLst>
          </p:cNvPr>
          <p:cNvSpPr txBox="1"/>
          <p:nvPr/>
        </p:nvSpPr>
        <p:spPr>
          <a:xfrm>
            <a:off x="8579923" y="815005"/>
            <a:ext cx="1794081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894BC97-A6B1-4D2E-B10A-585569B6F6DE}"/>
              </a:ext>
            </a:extLst>
          </p:cNvPr>
          <p:cNvSpPr/>
          <p:nvPr/>
        </p:nvSpPr>
        <p:spPr>
          <a:xfrm>
            <a:off x="6785380" y="6143827"/>
            <a:ext cx="5041129" cy="504000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Общегосударственная деятельность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6ED31F-6A39-4789-9D96-A1D2C0187419}"/>
              </a:ext>
            </a:extLst>
          </p:cNvPr>
          <p:cNvSpPr/>
          <p:nvPr/>
        </p:nvSpPr>
        <p:spPr>
          <a:xfrm>
            <a:off x="6785380" y="5529385"/>
            <a:ext cx="5041129" cy="504000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Национальная оборона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9856C8-C159-4B13-B151-210D3325B118}"/>
              </a:ext>
            </a:extLst>
          </p:cNvPr>
          <p:cNvSpPr/>
          <p:nvPr/>
        </p:nvSpPr>
        <p:spPr>
          <a:xfrm>
            <a:off x="6785380" y="3728654"/>
            <a:ext cx="5040000" cy="504000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Жилищно-коммунальные услуги и жилищное строительство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740C3BC-0652-42D7-8981-6BDF3E463443}"/>
              </a:ext>
            </a:extLst>
          </p:cNvPr>
          <p:cNvSpPr/>
          <p:nvPr/>
        </p:nvSpPr>
        <p:spPr>
          <a:xfrm>
            <a:off x="6785379" y="4343096"/>
            <a:ext cx="5040000" cy="504000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Охрана окружающей среды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2F05451-3390-499D-88F9-656AB83E0F42}"/>
              </a:ext>
            </a:extLst>
          </p:cNvPr>
          <p:cNvSpPr/>
          <p:nvPr/>
        </p:nvSpPr>
        <p:spPr>
          <a:xfrm>
            <a:off x="6785379" y="4934162"/>
            <a:ext cx="5041129" cy="504000"/>
          </a:xfrm>
          <a:prstGeom prst="rect">
            <a:avLst/>
          </a:prstGeom>
          <a:solidFill>
            <a:schemeClr val="tx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2">
                    <a:lumMod val="75000"/>
                  </a:schemeClr>
                </a:solidFill>
              </a:rPr>
              <a:t>Национальная экономика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5C04B5-1B68-4A9A-AEFA-6EF347359896}"/>
              </a:ext>
            </a:extLst>
          </p:cNvPr>
          <p:cNvSpPr/>
          <p:nvPr/>
        </p:nvSpPr>
        <p:spPr>
          <a:xfrm>
            <a:off x="516555" y="2844458"/>
            <a:ext cx="5208369" cy="111559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</a:rPr>
              <a:t>ИСТОЧНИКИ ФИНАНСИРОВАНИЯ ДЕФИЦИТА (направления использования профицита)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B5EF4C0-0E99-4BDC-8D89-CC730E3C50F4}"/>
              </a:ext>
            </a:extLst>
          </p:cNvPr>
          <p:cNvSpPr/>
          <p:nvPr/>
        </p:nvSpPr>
        <p:spPr>
          <a:xfrm>
            <a:off x="365492" y="4106162"/>
            <a:ext cx="2844000" cy="1080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Источники, получаемые от банков, иных юридических и физических лиц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1A0D132-7F2B-4AAF-BA61-E9A332B4519D}"/>
              </a:ext>
            </a:extLst>
          </p:cNvPr>
          <p:cNvSpPr/>
          <p:nvPr/>
        </p:nvSpPr>
        <p:spPr>
          <a:xfrm>
            <a:off x="3550683" y="4126218"/>
            <a:ext cx="2844000" cy="1080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Изменение остатков средств бюджета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EB714C5-B01C-4CF4-A5DA-A1F6888A88E9}"/>
              </a:ext>
            </a:extLst>
          </p:cNvPr>
          <p:cNvSpPr/>
          <p:nvPr/>
        </p:nvSpPr>
        <p:spPr>
          <a:xfrm>
            <a:off x="1857118" y="5372381"/>
            <a:ext cx="2844000" cy="1080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Операции по гарантиям местных исполнительных и распорядительных органов </a:t>
            </a:r>
          </a:p>
        </p:txBody>
      </p:sp>
    </p:spTree>
    <p:extLst>
      <p:ext uri="{BB962C8B-B14F-4D97-AF65-F5344CB8AC3E}">
        <p14:creationId xmlns:p14="http://schemas.microsoft.com/office/powerpoint/2010/main" val="335620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8" y="109174"/>
            <a:ext cx="10703289" cy="107959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1"/>
                </a:solidFill>
              </a:rPr>
              <a:t>Консолидированный бюджет </a:t>
            </a:r>
            <a:br>
              <a:rPr lang="ru-RU" sz="3000" b="1" dirty="0">
                <a:solidFill>
                  <a:schemeClr val="accent1"/>
                </a:solidFill>
              </a:rPr>
            </a:br>
            <a:r>
              <a:rPr lang="ru-RU" sz="3000" b="1" dirty="0">
                <a:solidFill>
                  <a:schemeClr val="accent1"/>
                </a:solidFill>
              </a:rPr>
              <a:t>Россонского района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0840707"/>
              </p:ext>
            </p:extLst>
          </p:nvPr>
        </p:nvGraphicFramePr>
        <p:xfrm>
          <a:off x="543464" y="2759597"/>
          <a:ext cx="5313089" cy="409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0709" y="1785136"/>
            <a:ext cx="4902088" cy="49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00570" y="1547237"/>
            <a:ext cx="3384376" cy="72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  <a:alpha val="44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Бюджет базового уровня (районный)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179960" y="1626090"/>
            <a:ext cx="3384000" cy="72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  <a:alpha val="44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Бюджеты первичного уровня (сельские)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679179" y="2487915"/>
            <a:ext cx="2700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</a:rPr>
              <a:t>Альбрехтовский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643416" y="3173972"/>
            <a:ext cx="2700000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</a:rPr>
              <a:t>Горбачевский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660834" y="3847881"/>
            <a:ext cx="2698997" cy="50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</a:rPr>
              <a:t>Клястицкий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679179" y="5218200"/>
            <a:ext cx="2700000" cy="50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</a:rPr>
              <a:t>Соколищенский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679179" y="4533938"/>
            <a:ext cx="2700000" cy="50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</a:rPr>
              <a:t>Краснопольский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679179" y="5890447"/>
            <a:ext cx="2700000" cy="50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</a:rPr>
              <a:t>Янковичский</a:t>
            </a:r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26D04B72-5F63-4756-B93B-E334B66F4DB8}"/>
              </a:ext>
            </a:extLst>
          </p:cNvPr>
          <p:cNvSpPr/>
          <p:nvPr/>
        </p:nvSpPr>
        <p:spPr>
          <a:xfrm>
            <a:off x="7179960" y="2759597"/>
            <a:ext cx="463456" cy="33531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3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B90090-DAF8-4F88-8D49-41007C5D10E6}"/>
              </a:ext>
            </a:extLst>
          </p:cNvPr>
          <p:cNvSpPr/>
          <p:nvPr/>
        </p:nvSpPr>
        <p:spPr>
          <a:xfrm>
            <a:off x="2936407" y="31125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\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244C63-B970-4ED0-8461-975AFD24148E}"/>
              </a:ext>
            </a:extLst>
          </p:cNvPr>
          <p:cNvSpPr txBox="1"/>
          <p:nvPr/>
        </p:nvSpPr>
        <p:spPr>
          <a:xfrm>
            <a:off x="905941" y="156561"/>
            <a:ext cx="6526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НАЛОГОВЫЕ ДОХОДЫ БЮДЖЕТА</a:t>
            </a: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FCFD1048-2D2F-4A71-8233-A90A612F5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126173"/>
              </p:ext>
            </p:extLst>
          </p:nvPr>
        </p:nvGraphicFramePr>
        <p:xfrm>
          <a:off x="1797287" y="1527260"/>
          <a:ext cx="9406520" cy="511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57BA9C-6554-46CA-B3B4-69D7D0D066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02" y="3905290"/>
            <a:ext cx="2128349" cy="2791967"/>
          </a:xfrm>
          <a:prstGeom prst="rect">
            <a:avLst/>
          </a:prstGeom>
        </p:spPr>
      </p:pic>
      <p:sp>
        <p:nvSpPr>
          <p:cNvPr id="7" name="Взрыв: 14 точек 6">
            <a:extLst>
              <a:ext uri="{FF2B5EF4-FFF2-40B4-BE49-F238E27FC236}">
                <a16:creationId xmlns:a16="http://schemas.microsoft.com/office/drawing/2014/main" id="{1EC66ACD-FA1D-445B-97A9-AE174EA872DB}"/>
              </a:ext>
            </a:extLst>
          </p:cNvPr>
          <p:cNvSpPr/>
          <p:nvPr/>
        </p:nvSpPr>
        <p:spPr>
          <a:xfrm rot="184939">
            <a:off x="7834965" y="156561"/>
            <a:ext cx="3946357" cy="1265515"/>
          </a:xfrm>
          <a:prstGeom prst="irregularSeal2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14 042,2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6452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B90090-DAF8-4F88-8D49-41007C5D10E6}"/>
              </a:ext>
            </a:extLst>
          </p:cNvPr>
          <p:cNvSpPr/>
          <p:nvPr/>
        </p:nvSpPr>
        <p:spPr>
          <a:xfrm>
            <a:off x="2936407" y="31125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\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244C63-B970-4ED0-8461-975AFD24148E}"/>
              </a:ext>
            </a:extLst>
          </p:cNvPr>
          <p:cNvSpPr txBox="1"/>
          <p:nvPr/>
        </p:nvSpPr>
        <p:spPr>
          <a:xfrm>
            <a:off x="449178" y="277997"/>
            <a:ext cx="6995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НЕНАЛОГОВЫЕ ДОХОДЫ БЮДЖЕТА</a:t>
            </a: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FCFD1048-2D2F-4A71-8233-A90A612F5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977420"/>
              </p:ext>
            </p:extLst>
          </p:nvPr>
        </p:nvGraphicFramePr>
        <p:xfrm>
          <a:off x="1508530" y="1572487"/>
          <a:ext cx="9695277" cy="498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57BA9C-6554-46CA-B3B4-69D7D0D066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128" y="3788036"/>
            <a:ext cx="2080223" cy="2791967"/>
          </a:xfrm>
          <a:prstGeom prst="rect">
            <a:avLst/>
          </a:prstGeom>
        </p:spPr>
      </p:pic>
      <p:sp>
        <p:nvSpPr>
          <p:cNvPr id="4" name="Взрыв: 14 точек 3">
            <a:extLst>
              <a:ext uri="{FF2B5EF4-FFF2-40B4-BE49-F238E27FC236}">
                <a16:creationId xmlns:a16="http://schemas.microsoft.com/office/drawing/2014/main" id="{C2667DC5-6C45-4839-BADD-EA998D2C9647}"/>
              </a:ext>
            </a:extLst>
          </p:cNvPr>
          <p:cNvSpPr/>
          <p:nvPr/>
        </p:nvSpPr>
        <p:spPr>
          <a:xfrm>
            <a:off x="7796464" y="67377"/>
            <a:ext cx="3946358" cy="1265515"/>
          </a:xfrm>
          <a:prstGeom prst="irregularSeal2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2 557,2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002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A611C9E-18FE-401B-8874-4CCEB90AD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516636"/>
              </p:ext>
            </p:extLst>
          </p:nvPr>
        </p:nvGraphicFramePr>
        <p:xfrm>
          <a:off x="539015" y="1289785"/>
          <a:ext cx="11309683" cy="511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7F179A-103F-4EC4-A5E9-83BCDA280D1F}"/>
              </a:ext>
            </a:extLst>
          </p:cNvPr>
          <p:cNvSpPr txBox="1"/>
          <p:nvPr/>
        </p:nvSpPr>
        <p:spPr>
          <a:xfrm>
            <a:off x="720970" y="236947"/>
            <a:ext cx="10750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СТРУКТУРА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БЕЗВОЗМЕЗДНЫХ ПОСТУПЛЕНИЙ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82320950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3551</TotalTime>
  <Words>579</Words>
  <Application>Microsoft Office PowerPoint</Application>
  <PresentationFormat>Широкоэкранный</PresentationFormat>
  <Paragraphs>111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Россонский  район в цифрах</vt:lpstr>
      <vt:lpstr>Презентация PowerPoint</vt:lpstr>
      <vt:lpstr>Бюджетный ПРОЦЕСС – ежегодное формирование и исполнение бюджета</vt:lpstr>
      <vt:lpstr>Структура бюджета района</vt:lpstr>
      <vt:lpstr>Консолидированный бюджет  Россонского района</vt:lpstr>
      <vt:lpstr>Презентация PowerPoint</vt:lpstr>
      <vt:lpstr>Презентация PowerPoint</vt:lpstr>
      <vt:lpstr>Презентация PowerPoint</vt:lpstr>
      <vt:lpstr>Отраслевая структура расходов бюджета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Лутковский Александр</dc:creator>
  <cp:lastModifiedBy>Пуртова Оксана</cp:lastModifiedBy>
  <cp:revision>380</cp:revision>
  <cp:lastPrinted>2026-02-04T12:57:20Z</cp:lastPrinted>
  <dcterms:created xsi:type="dcterms:W3CDTF">2018-07-30T11:55:17Z</dcterms:created>
  <dcterms:modified xsi:type="dcterms:W3CDTF">2026-03-11T05:49:22Z</dcterms:modified>
</cp:coreProperties>
</file>