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7" r:id="rId6"/>
    <p:sldId id="261" r:id="rId7"/>
    <p:sldId id="268" r:id="rId8"/>
    <p:sldId id="269" r:id="rId9"/>
    <p:sldId id="270" r:id="rId10"/>
    <p:sldId id="26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5C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996198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159165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46463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53167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702685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075766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A7489B-A24B-4D0E-8161-3AFBA146F93E}" type="datetimeFigureOut">
              <a:rPr lang="ru-RU" smtClean="0"/>
              <a:t>22.01.2025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16974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A7489B-A24B-4D0E-8161-3AFBA146F93E}" type="datetimeFigureOut">
              <a:rPr lang="ru-RU" smtClean="0"/>
              <a:t>22.01.2025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62845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A7489B-A24B-4D0E-8161-3AFBA146F93E}" type="datetimeFigureOut">
              <a:rPr lang="ru-RU" smtClean="0"/>
              <a:t>22.01.2025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74997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9344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2675858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BD94D6-3F6D-4878-9B30-6EC2F046D0AC}" type="slidenum">
              <a:rPr lang="ru-RU" smtClean="0"/>
              <a:t>‹#›</a:t>
            </a:fld>
            <a:endParaRPr lang="ru-RU"/>
          </a:p>
        </p:txBody>
      </p:sp>
    </p:spTree>
    <p:extLst>
      <p:ext uri="{BB962C8B-B14F-4D97-AF65-F5344CB8AC3E}">
        <p14:creationId xmlns:p14="http://schemas.microsoft.com/office/powerpoint/2010/main" val="2360076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4.png"/><Relationship Id="rId7" Type="http://schemas.openxmlformats.org/officeDocument/2006/relationships/image" Target="../media/image12.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Подзаголовок 2"/>
          <p:cNvSpPr>
            <a:spLocks noGrp="1"/>
          </p:cNvSpPr>
          <p:nvPr>
            <p:ph type="subTitle" idx="1"/>
          </p:nvPr>
        </p:nvSpPr>
        <p:spPr/>
        <p:txBody>
          <a:bodyPr/>
          <a:lstStyle/>
          <a:p>
            <a:endParaRPr lang="ru-RU"/>
          </a:p>
        </p:txBody>
      </p:sp>
      <p:sp>
        <p:nvSpPr>
          <p:cNvPr id="5" name="Прямоугольник 4"/>
          <p:cNvSpPr/>
          <p:nvPr/>
        </p:nvSpPr>
        <p:spPr>
          <a:xfrm>
            <a:off x="2154380" y="99967"/>
            <a:ext cx="8201891" cy="830997"/>
          </a:xfrm>
          <a:prstGeom prst="rect">
            <a:avLst/>
          </a:prstGeom>
          <a:effectLst>
            <a:glow rad="381000">
              <a:schemeClr val="bg1">
                <a:alpha val="94000"/>
              </a:schemeClr>
            </a:glow>
          </a:effectLst>
        </p:spPr>
        <p:txBody>
          <a:bodyPr wrap="square">
            <a:spAutoFit/>
          </a:bodyPr>
          <a:lstStyle/>
          <a:p>
            <a:pPr algn="ctr"/>
            <a:r>
              <a:rPr lang="en-US"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State Institution of Additional Education </a:t>
            </a:r>
          </a:p>
          <a:p>
            <a:pPr algn="ctr"/>
            <a:r>
              <a:rPr lang="en-US"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a:t>
            </a:r>
            <a:r>
              <a:rPr lang="en-US" sz="2400" dirty="0" err="1">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Rossonsky</a:t>
            </a:r>
            <a:r>
              <a:rPr lang="en-US"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 Center for Children and Youth"</a:t>
            </a:r>
            <a:endParaRPr lang="en-US"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p:txBody>
      </p:sp>
      <p:sp>
        <p:nvSpPr>
          <p:cNvPr id="6" name="Прямоугольник 5"/>
          <p:cNvSpPr/>
          <p:nvPr/>
        </p:nvSpPr>
        <p:spPr>
          <a:xfrm>
            <a:off x="4696688" y="6299766"/>
            <a:ext cx="3117273" cy="461665"/>
          </a:xfrm>
          <a:prstGeom prst="rect">
            <a:avLst/>
          </a:prstGeom>
        </p:spPr>
        <p:txBody>
          <a:bodyPr wrap="square">
            <a:spAutoFit/>
          </a:bodyPr>
          <a:lstStyle/>
          <a:p>
            <a:pPr algn="ctr"/>
            <a:r>
              <a:rPr lang="en-US" sz="2400" dirty="0" err="1">
                <a:effectLst>
                  <a:glow rad="3175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Rosson</a:t>
            </a:r>
            <a:r>
              <a:rPr lang="en-US" sz="2400" dirty="0" err="1">
                <a:effectLst>
                  <a:glow rad="1270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y</a:t>
            </a:r>
            <a:r>
              <a:rPr lang="ru-RU" sz="2400" dirty="0" smtClean="0">
                <a:effectLst>
                  <a:glow rad="1270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 </a:t>
            </a:r>
            <a:r>
              <a:rPr lang="ru-RU" sz="2400" dirty="0" smtClean="0">
                <a:effectLst>
                  <a:glow rad="3175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2025</a:t>
            </a:r>
            <a:endParaRPr lang="ru-RU" sz="3200" dirty="0">
              <a:effectLst>
                <a:glow rad="317500">
                  <a:schemeClr val="bg1"/>
                </a:glow>
                <a:outerShdw blurRad="38100" dist="38100" dir="2700000" algn="tl">
                  <a:srgbClr val="000000">
                    <a:alpha val="43137"/>
                  </a:srgbClr>
                </a:outerShdw>
              </a:effectLst>
              <a:cs typeface="Times New Roman" panose="02020603050405020304" pitchFamily="18" charset="0"/>
            </a:endParaRPr>
          </a:p>
        </p:txBody>
      </p:sp>
      <p:sp>
        <p:nvSpPr>
          <p:cNvPr id="13" name="Скругленный прямоугольник 12"/>
          <p:cNvSpPr/>
          <p:nvPr/>
        </p:nvSpPr>
        <p:spPr>
          <a:xfrm>
            <a:off x="2244436" y="1054395"/>
            <a:ext cx="8111835" cy="5213340"/>
          </a:xfrm>
          <a:prstGeom prst="roundRect">
            <a:avLst/>
          </a:prstGeom>
          <a:solidFill>
            <a:srgbClr val="055C9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740232" y="4483884"/>
            <a:ext cx="3671458" cy="1815882"/>
          </a:xfrm>
          <a:prstGeom prst="rect">
            <a:avLst/>
          </a:prstGeom>
        </p:spPr>
        <p:txBody>
          <a:bodyPr wrap="square">
            <a:spAutoFit/>
          </a:bodyPr>
          <a:lstStyle/>
          <a:p>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Address:</a:t>
            </a:r>
          </a:p>
          <a:p>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211471, </a:t>
            </a:r>
            <a:r>
              <a:rPr lang="en-US" sz="1600" kern="1800" dirty="0" err="1">
                <a:effectLst>
                  <a:glow rad="177800">
                    <a:schemeClr val="bg1"/>
                  </a:glow>
                  <a:outerShdw blurRad="38100" dist="38100" dir="2700000" algn="tl">
                    <a:srgbClr val="000000">
                      <a:alpha val="43137"/>
                    </a:srgbClr>
                  </a:outerShdw>
                </a:effectLst>
                <a:ea typeface="Calibri" panose="020F0502020204030204" pitchFamily="34" charset="0"/>
              </a:rPr>
              <a:t>Rossony</a:t>
            </a:r>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 Petr </a:t>
            </a:r>
            <a:r>
              <a:rPr lang="en-US" sz="1600" kern="1800" dirty="0" err="1">
                <a:effectLst>
                  <a:glow rad="177800">
                    <a:schemeClr val="bg1"/>
                  </a:glow>
                  <a:outerShdw blurRad="38100" dist="38100" dir="2700000" algn="tl">
                    <a:srgbClr val="000000">
                      <a:alpha val="43137"/>
                    </a:srgbClr>
                  </a:outerShdw>
                </a:effectLst>
                <a:ea typeface="Calibri" panose="020F0502020204030204" pitchFamily="34" charset="0"/>
              </a:rPr>
              <a:t>Mironovich</a:t>
            </a:r>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 </a:t>
            </a:r>
            <a:r>
              <a:rPr lang="en-US" sz="1600" kern="1800" dirty="0" err="1">
                <a:effectLst>
                  <a:glow rad="177800">
                    <a:schemeClr val="bg1"/>
                  </a:glow>
                  <a:outerShdw blurRad="38100" dist="38100" dir="2700000" algn="tl">
                    <a:srgbClr val="000000">
                      <a:alpha val="43137"/>
                    </a:srgbClr>
                  </a:outerShdw>
                </a:effectLst>
                <a:ea typeface="Calibri" panose="020F0502020204030204" pitchFamily="34" charset="0"/>
              </a:rPr>
              <a:t>Masherov</a:t>
            </a:r>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 street, 2, Vitebsk region, the Republic of Belarus</a:t>
            </a:r>
          </a:p>
          <a:p>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Contact details: zwr@rossony-roo.gov.by</a:t>
            </a:r>
          </a:p>
          <a:p>
            <a:r>
              <a:rPr lang="en-US" sz="1600" kern="1800" dirty="0">
                <a:effectLst>
                  <a:glow rad="177800">
                    <a:schemeClr val="bg1"/>
                  </a:glow>
                  <a:outerShdw blurRad="38100" dist="38100" dir="2700000" algn="tl">
                    <a:srgbClr val="000000">
                      <a:alpha val="43137"/>
                    </a:srgbClr>
                  </a:outerShdw>
                </a:effectLst>
                <a:ea typeface="Calibri" panose="020F0502020204030204" pitchFamily="34" charset="0"/>
              </a:rPr>
              <a:t>+375215952118, +375297085557</a:t>
            </a:r>
          </a:p>
          <a:p>
            <a:endParaRPr lang="ru-RU" sz="1600" u="sng" dirty="0" smtClean="0">
              <a:solidFill>
                <a:srgbClr val="0563C1"/>
              </a:solidFill>
              <a:latin typeface="Times New Roman" panose="02020603050405020304" pitchFamily="18" charset="0"/>
              <a:ea typeface="Times New Roman" panose="02020603050405020304" pitchFamily="18" charset="0"/>
            </a:endParaRPr>
          </a:p>
        </p:txBody>
      </p:sp>
      <p:sp>
        <p:nvSpPr>
          <p:cNvPr id="9" name="Прямоугольник 8"/>
          <p:cNvSpPr/>
          <p:nvPr/>
        </p:nvSpPr>
        <p:spPr>
          <a:xfrm>
            <a:off x="2355273" y="2454050"/>
            <a:ext cx="8000998" cy="1384995"/>
          </a:xfrm>
          <a:prstGeom prst="rect">
            <a:avLst/>
          </a:prstGeom>
          <a:noFill/>
        </p:spPr>
        <p:txBody>
          <a:bodyPr wrap="square" lIns="91440" tIns="45720" rIns="91440" bIns="45720">
            <a:spAutoFit/>
          </a:bodyPr>
          <a:lstStyle/>
          <a:p>
            <a:pPr algn="ctr"/>
            <a:r>
              <a:rPr lang="ru-RU" sz="44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a:t>
            </a:r>
            <a:r>
              <a:rPr lang="en-US" sz="44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The center of road safety «</a:t>
            </a:r>
            <a:r>
              <a:rPr lang="en-US" sz="44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5D</a:t>
            </a:r>
            <a:r>
              <a:rPr lang="ru-RU" sz="44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 </a:t>
            </a:r>
            <a:endParaRPr lang="ru-RU" sz="4400" dirty="0">
              <a:ln w="0"/>
              <a:solidFill>
                <a:schemeClr val="bg1"/>
              </a:solidFill>
              <a:effectLst>
                <a:outerShdw blurRad="38100" dist="19050" dir="2700000" algn="tl" rotWithShape="0">
                  <a:schemeClr val="dk1">
                    <a:alpha val="40000"/>
                  </a:schemeClr>
                </a:outerShdw>
              </a:effectLst>
              <a:latin typeface="Gabriola" panose="04040605051002020D02" pitchFamily="82" charset="0"/>
            </a:endParaRPr>
          </a:p>
          <a:p>
            <a:pPr algn="ctr"/>
            <a:r>
              <a:rPr lang="ru-RU" sz="40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Roa</a:t>
            </a:r>
            <a:r>
              <a:rPr lang="en-US" sz="4000" b="1"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d</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 </a:t>
            </a:r>
            <a:r>
              <a:rPr lang="en-US" sz="4000" b="1"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D</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riving. Chil</a:t>
            </a:r>
            <a:r>
              <a:rPr lang="en-US" sz="4000" b="1"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d</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ren. Confi</a:t>
            </a:r>
            <a:r>
              <a:rPr lang="en-US" sz="4000" b="1"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d</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ence. </a:t>
            </a:r>
            <a:r>
              <a:rPr lang="en-US" sz="4000" b="1"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D</a:t>
            </a:r>
            <a:r>
              <a:rPr lang="en-US"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uration</a:t>
            </a:r>
            <a:r>
              <a:rPr lang="ru-RU" sz="40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a:t>
            </a:r>
            <a:endParaRPr lang="ru-RU"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endParaRPr>
          </a:p>
        </p:txBody>
      </p:sp>
      <p:sp>
        <p:nvSpPr>
          <p:cNvPr id="7" name="Прямоугольник 6"/>
          <p:cNvSpPr/>
          <p:nvPr/>
        </p:nvSpPr>
        <p:spPr>
          <a:xfrm>
            <a:off x="2892364" y="1575803"/>
            <a:ext cx="6811667" cy="830997"/>
          </a:xfrm>
          <a:prstGeom prst="rect">
            <a:avLst/>
          </a:prstGeom>
          <a:noFill/>
        </p:spPr>
        <p:txBody>
          <a:bodyPr wrap="square" lIns="91440" tIns="45720" rIns="91440" bIns="45720">
            <a:spAutoFit/>
          </a:bodyPr>
          <a:lstStyle/>
          <a:p>
            <a:pPr algn="ctr"/>
            <a:r>
              <a:rPr lang="en-US" sz="48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The humanitarian </a:t>
            </a:r>
            <a:r>
              <a:rPr lang="en-US" sz="48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project</a:t>
            </a:r>
          </a:p>
        </p:txBody>
      </p:sp>
    </p:spTree>
    <p:extLst>
      <p:ext uri="{BB962C8B-B14F-4D97-AF65-F5344CB8AC3E}">
        <p14:creationId xmlns:p14="http://schemas.microsoft.com/office/powerpoint/2010/main" val="179170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2001261" y="732978"/>
            <a:ext cx="7633855" cy="4524315"/>
          </a:xfrm>
          <a:prstGeom prst="rect">
            <a:avLst/>
          </a:prstGeom>
          <a:noFill/>
        </p:spPr>
        <p:txBody>
          <a:bodyPr wrap="square" lIns="91440" tIns="45720" rIns="91440" bIns="45720">
            <a:spAutoFit/>
          </a:bodyPr>
          <a:lstStyle/>
          <a:p>
            <a:pPr algn="ctr"/>
            <a:r>
              <a:rPr lang="en-US" sz="2400" dirty="0">
                <a:ln w="0"/>
                <a:solidFill>
                  <a:schemeClr val="accent2">
                    <a:lumMod val="75000"/>
                  </a:schemeClr>
                </a:solidFill>
                <a:effectLst>
                  <a:glow rad="165100">
                    <a:schemeClr val="bg1"/>
                  </a:glow>
                  <a:outerShdw blurRad="38100" dist="19050" dir="2700000" algn="tl" rotWithShape="0">
                    <a:schemeClr val="dk1">
                      <a:alpha val="40000"/>
                    </a:schemeClr>
                  </a:outerShdw>
                </a:effectLst>
              </a:rPr>
              <a:t>Further activities after the completion of the project: </a:t>
            </a:r>
          </a:p>
          <a:p>
            <a:pPr algn="just"/>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      </a:t>
            </a:r>
            <a:r>
              <a:rPr lang="en-US" sz="2400" dirty="0">
                <a:effectLst>
                  <a:glow rad="165100">
                    <a:schemeClr val="bg1"/>
                  </a:glow>
                  <a:outerShdw blurRad="38100" dist="38100" dir="2700000" algn="tl">
                    <a:srgbClr val="000000">
                      <a:alpha val="43137"/>
                    </a:srgbClr>
                  </a:outerShdw>
                </a:effectLst>
                <a:ea typeface="Calibri" panose="020F0502020204030204" pitchFamily="34" charset="0"/>
              </a:rPr>
              <a:t>Using the created space to educate the population of the area about road safety, conducting information and preventive actions, contests, festivals, prevention of offenses among teenagers, opening interest groups and clubs for different groups of the </a:t>
            </a:r>
            <a:r>
              <a:rPr lang="en-US" sz="2400" dirty="0" smtClean="0">
                <a:effectLst>
                  <a:glow rad="165100">
                    <a:schemeClr val="bg1"/>
                  </a:glow>
                  <a:outerShdw blurRad="38100" dist="38100" dir="2700000" algn="tl">
                    <a:srgbClr val="000000">
                      <a:alpha val="43137"/>
                    </a:srgbClr>
                  </a:outerShdw>
                </a:effectLst>
                <a:ea typeface="Calibri" panose="020F0502020204030204" pitchFamily="34" charset="0"/>
              </a:rPr>
              <a:t>population</a:t>
            </a:r>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a:t>
            </a:r>
            <a:r>
              <a:rPr lang="en-US" sz="2400" dirty="0" smtClean="0">
                <a:effectLst>
                  <a:glow rad="165100">
                    <a:schemeClr val="bg1"/>
                  </a:glow>
                  <a:outerShdw blurRad="38100" dist="38100" dir="2700000" algn="tl">
                    <a:srgbClr val="000000">
                      <a:alpha val="43137"/>
                    </a:srgbClr>
                  </a:outerShdw>
                </a:effectLst>
                <a:ea typeface="Calibri" panose="020F0502020204030204" pitchFamily="34" charset="0"/>
              </a:rPr>
              <a:t> </a:t>
            </a:r>
            <a:endParaRPr lang="ru-RU" sz="2400" dirty="0" smtClean="0">
              <a:effectLst>
                <a:glow rad="165100">
                  <a:schemeClr val="bg1"/>
                </a:glow>
                <a:outerShdw blurRad="38100" dist="38100" dir="2700000" algn="tl">
                  <a:srgbClr val="000000">
                    <a:alpha val="43137"/>
                  </a:srgbClr>
                </a:outerShdw>
              </a:effectLst>
              <a:ea typeface="Calibri" panose="020F0502020204030204" pitchFamily="34" charset="0"/>
            </a:endParaRPr>
          </a:p>
          <a:p>
            <a:pPr algn="just"/>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      С</a:t>
            </a:r>
            <a:r>
              <a:rPr lang="en-US" sz="2400" dirty="0" err="1" smtClean="0">
                <a:effectLst>
                  <a:glow rad="165100">
                    <a:schemeClr val="bg1"/>
                  </a:glow>
                  <a:outerShdw blurRad="38100" dist="38100" dir="2700000" algn="tl">
                    <a:srgbClr val="000000">
                      <a:alpha val="43137"/>
                    </a:srgbClr>
                  </a:outerShdw>
                </a:effectLst>
                <a:ea typeface="Calibri" panose="020F0502020204030204" pitchFamily="34" charset="0"/>
              </a:rPr>
              <a:t>reating</a:t>
            </a:r>
            <a:r>
              <a:rPr lang="en-US" sz="2400" dirty="0" smtClean="0">
                <a:effectLst>
                  <a:glow rad="165100">
                    <a:schemeClr val="bg1"/>
                  </a:glow>
                  <a:outerShdw blurRad="38100" dist="38100" dir="2700000" algn="tl">
                    <a:srgbClr val="000000">
                      <a:alpha val="43137"/>
                    </a:srgbClr>
                  </a:outerShdw>
                </a:effectLst>
                <a:ea typeface="Calibri" panose="020F0502020204030204" pitchFamily="34" charset="0"/>
              </a:rPr>
              <a:t> </a:t>
            </a:r>
            <a:r>
              <a:rPr lang="en-US" sz="2400" dirty="0">
                <a:effectLst>
                  <a:glow rad="165100">
                    <a:schemeClr val="bg1"/>
                  </a:glow>
                  <a:outerShdw blurRad="38100" dist="38100" dir="2700000" algn="tl">
                    <a:srgbClr val="000000">
                      <a:alpha val="43137"/>
                    </a:srgbClr>
                  </a:outerShdw>
                </a:effectLst>
                <a:ea typeface="Calibri" panose="020F0502020204030204" pitchFamily="34" charset="0"/>
              </a:rPr>
              <a:t>a squad of young traffic inspectors, training volunteers, developing didactic games, educational </a:t>
            </a:r>
            <a:r>
              <a:rPr lang="en-US" sz="2400" dirty="0" err="1">
                <a:effectLst>
                  <a:glow rad="165100">
                    <a:schemeClr val="bg1"/>
                  </a:glow>
                  <a:outerShdw blurRad="38100" dist="38100" dir="2700000" algn="tl">
                    <a:srgbClr val="000000">
                      <a:alpha val="43137"/>
                    </a:srgbClr>
                  </a:outerShdw>
                </a:effectLst>
                <a:ea typeface="Calibri" panose="020F0502020204030204" pitchFamily="34" charset="0"/>
              </a:rPr>
              <a:t>programmes</a:t>
            </a:r>
            <a:r>
              <a:rPr lang="en-US" sz="2400" dirty="0">
                <a:effectLst>
                  <a:glow rad="165100">
                    <a:schemeClr val="bg1"/>
                  </a:glow>
                  <a:outerShdw blurRad="38100" dist="38100" dir="2700000" algn="tl">
                    <a:srgbClr val="000000">
                      <a:alpha val="43137"/>
                    </a:srgbClr>
                  </a:outerShdw>
                </a:effectLst>
                <a:ea typeface="Calibri" panose="020F0502020204030204" pitchFamily="34" charset="0"/>
              </a:rPr>
              <a:t> on the topic of road safety, educational </a:t>
            </a:r>
            <a:r>
              <a:rPr lang="en-US" sz="2400" dirty="0" err="1">
                <a:effectLst>
                  <a:glow rad="165100">
                    <a:schemeClr val="bg1"/>
                  </a:glow>
                  <a:outerShdw blurRad="38100" dist="38100" dir="2700000" algn="tl">
                    <a:srgbClr val="000000">
                      <a:alpha val="43137"/>
                    </a:srgbClr>
                  </a:outerShdw>
                </a:effectLst>
                <a:ea typeface="Calibri" panose="020F0502020204030204" pitchFamily="34" charset="0"/>
              </a:rPr>
              <a:t>programmes</a:t>
            </a:r>
            <a:r>
              <a:rPr lang="en-US" sz="2400" dirty="0">
                <a:effectLst>
                  <a:glow rad="165100">
                    <a:schemeClr val="bg1"/>
                  </a:glow>
                  <a:outerShdw blurRad="38100" dist="38100" dir="2700000" algn="tl">
                    <a:srgbClr val="000000">
                      <a:alpha val="43137"/>
                    </a:srgbClr>
                  </a:outerShdw>
                </a:effectLst>
                <a:ea typeface="Calibri" panose="020F0502020204030204" pitchFamily="34" charset="0"/>
              </a:rPr>
              <a:t> for teaching management of personal mobility tools for children and youth, educational </a:t>
            </a:r>
            <a:r>
              <a:rPr lang="en-US" sz="2400" dirty="0" err="1">
                <a:effectLst>
                  <a:glow rad="165100">
                    <a:schemeClr val="bg1"/>
                  </a:glow>
                  <a:outerShdw blurRad="38100" dist="38100" dir="2700000" algn="tl">
                    <a:srgbClr val="000000">
                      <a:alpha val="43137"/>
                    </a:srgbClr>
                  </a:outerShdw>
                </a:effectLst>
                <a:ea typeface="Calibri" panose="020F0502020204030204" pitchFamily="34" charset="0"/>
              </a:rPr>
              <a:t>programmes</a:t>
            </a:r>
            <a:r>
              <a:rPr lang="en-US" sz="2400" dirty="0">
                <a:effectLst>
                  <a:glow rad="165100">
                    <a:schemeClr val="bg1"/>
                  </a:glow>
                  <a:outerShdw blurRad="38100" dist="38100" dir="2700000" algn="tl">
                    <a:srgbClr val="000000">
                      <a:alpha val="43137"/>
                    </a:srgbClr>
                  </a:outerShdw>
                </a:effectLst>
                <a:ea typeface="Calibri" panose="020F0502020204030204" pitchFamily="34" charset="0"/>
              </a:rPr>
              <a:t> for teachers, exchange of experience</a:t>
            </a:r>
            <a:endParaRPr lang="ru-RU" sz="2400" dirty="0">
              <a:effectLst>
                <a:glow rad="165100">
                  <a:schemeClr val="bg1"/>
                </a:glow>
                <a:outerShdw blurRad="38100" dist="38100" dir="2700000" algn="tl">
                  <a:srgbClr val="000000">
                    <a:alpha val="43137"/>
                  </a:srgbClr>
                </a:outerShdw>
              </a:effectLst>
              <a:ea typeface="Calibri" panose="020F0502020204030204" pitchFamily="34" charset="0"/>
            </a:endParaRPr>
          </a:p>
        </p:txBody>
      </p:sp>
    </p:spTree>
    <p:extLst>
      <p:ext uri="{BB962C8B-B14F-4D97-AF65-F5344CB8AC3E}">
        <p14:creationId xmlns:p14="http://schemas.microsoft.com/office/powerpoint/2010/main" val="102668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22"/>
            <a:ext cx="12192000" cy="6857354"/>
          </a:xfrm>
          <a:prstGeom prst="rect">
            <a:avLst/>
          </a:prstGeom>
        </p:spPr>
      </p:pic>
      <p:sp>
        <p:nvSpPr>
          <p:cNvPr id="9" name="Прямоугольник 8"/>
          <p:cNvSpPr/>
          <p:nvPr/>
        </p:nvSpPr>
        <p:spPr>
          <a:xfrm>
            <a:off x="1016000" y="276248"/>
            <a:ext cx="10363200" cy="6342265"/>
          </a:xfrm>
          <a:prstGeom prst="rect">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925780" y="548640"/>
            <a:ext cx="7703128" cy="461665"/>
          </a:xfrm>
          <a:prstGeom prst="rect">
            <a:avLst/>
          </a:prstGeom>
          <a:noFill/>
        </p:spPr>
        <p:txBody>
          <a:bodyPr wrap="square" lIns="91440" tIns="45720" rIns="91440" bIns="45720">
            <a:spAutoFit/>
          </a:bodyPr>
          <a:lstStyle/>
          <a:p>
            <a:pPr algn="just"/>
            <a:r>
              <a:rPr lang="en-US" sz="2400" dirty="0">
                <a:ln w="0"/>
                <a:solidFill>
                  <a:schemeClr val="accent2">
                    <a:lumMod val="75000"/>
                  </a:schemeClr>
                </a:solidFill>
                <a:effectLst>
                  <a:glow rad="228600">
                    <a:schemeClr val="bg1"/>
                  </a:glow>
                  <a:outerShdw blurRad="38100" dist="19050" dir="2700000" algn="tl" rotWithShape="0">
                    <a:schemeClr val="dk1">
                      <a:alpha val="40000"/>
                    </a:schemeClr>
                  </a:outerShdw>
                </a:effectLst>
              </a:rPr>
              <a:t>The project duration, years: </a:t>
            </a:r>
            <a:r>
              <a:rPr lang="en-US" sz="2400" dirty="0">
                <a:ln w="0"/>
                <a:effectLst>
                  <a:glow rad="228600">
                    <a:schemeClr val="bg1"/>
                  </a:glow>
                  <a:outerShdw blurRad="38100" dist="19050" dir="2700000" algn="tl" rotWithShape="0">
                    <a:schemeClr val="dk1">
                      <a:alpha val="40000"/>
                    </a:schemeClr>
                  </a:outerShdw>
                </a:effectLst>
              </a:rPr>
              <a:t>2</a:t>
            </a:r>
          </a:p>
        </p:txBody>
      </p:sp>
      <p:sp>
        <p:nvSpPr>
          <p:cNvPr id="6" name="Прямоугольник 5"/>
          <p:cNvSpPr/>
          <p:nvPr/>
        </p:nvSpPr>
        <p:spPr>
          <a:xfrm>
            <a:off x="1925780" y="1278020"/>
            <a:ext cx="8271165" cy="1569660"/>
          </a:xfrm>
          <a:prstGeom prst="rect">
            <a:avLst/>
          </a:prstGeom>
          <a:noFill/>
          <a:effectLst>
            <a:glow rad="127000">
              <a:schemeClr val="bg1"/>
            </a:glow>
          </a:effectLst>
        </p:spPr>
        <p:txBody>
          <a:bodyPr wrap="square" lIns="91440" tIns="45720" rIns="91440" bIns="45720">
            <a:spAutoFit/>
          </a:bodyPr>
          <a:lstStyle/>
          <a:p>
            <a:r>
              <a:rPr lang="en-US" sz="2400" dirty="0">
                <a:ln w="0"/>
                <a:solidFill>
                  <a:schemeClr val="accent2">
                    <a:lumMod val="75000"/>
                  </a:schemeClr>
                </a:solidFill>
                <a:effectLst>
                  <a:glow rad="203200">
                    <a:schemeClr val="bg1"/>
                  </a:glow>
                  <a:outerShdw blurRad="38100" dist="19050" dir="2700000" algn="tl" rotWithShape="0">
                    <a:schemeClr val="dk1">
                      <a:alpha val="40000"/>
                    </a:schemeClr>
                  </a:outerShdw>
                </a:effectLst>
              </a:rPr>
              <a:t>Project aim</a:t>
            </a:r>
            <a:r>
              <a:rPr lang="ru-RU" sz="2400" dirty="0" smtClean="0">
                <a:ln w="0"/>
                <a:solidFill>
                  <a:schemeClr val="accent2">
                    <a:lumMod val="75000"/>
                  </a:schemeClr>
                </a:solidFill>
                <a:effectLst>
                  <a:glow rad="203200">
                    <a:schemeClr val="bg1"/>
                  </a:glow>
                  <a:outerShdw blurRad="38100" dist="19050" dir="2700000" algn="tl" rotWithShape="0">
                    <a:schemeClr val="dk1">
                      <a:alpha val="40000"/>
                    </a:schemeClr>
                  </a:outerShdw>
                </a:effectLst>
              </a:rPr>
              <a:t>: </a:t>
            </a:r>
            <a:r>
              <a:rPr lang="en-US" sz="2400" dirty="0">
                <a:ln w="0"/>
                <a:effectLst>
                  <a:glow rad="127000">
                    <a:schemeClr val="bg1"/>
                  </a:glow>
                  <a:outerShdw blurRad="38100" dist="19050" dir="2700000" algn="tl" rotWithShape="0">
                    <a:schemeClr val="dk1">
                      <a:alpha val="40000"/>
                    </a:schemeClr>
                  </a:outerShdw>
                </a:effectLst>
              </a:rPr>
              <a:t>The creation of a road safety center for teaching children and adults the basics of road safety, preserving the life and health of the population of the smallest district of the Republic of Belarus</a:t>
            </a:r>
            <a:endParaRPr lang="ru-RU" sz="2800" b="0" cap="none" spc="0" dirty="0">
              <a:ln w="0"/>
              <a:solidFill>
                <a:schemeClr val="tx1"/>
              </a:solidFill>
              <a:effectLst>
                <a:glow rad="127000">
                  <a:schemeClr val="bg1"/>
                </a:glow>
                <a:outerShdw blurRad="38100" dist="19050" dir="2700000" algn="tl" rotWithShape="0">
                  <a:schemeClr val="dk1">
                    <a:alpha val="40000"/>
                  </a:schemeClr>
                </a:outerShdw>
              </a:effectLst>
            </a:endParaRPr>
          </a:p>
        </p:txBody>
      </p:sp>
      <p:sp>
        <p:nvSpPr>
          <p:cNvPr id="7" name="Прямоугольник 6"/>
          <p:cNvSpPr/>
          <p:nvPr/>
        </p:nvSpPr>
        <p:spPr>
          <a:xfrm>
            <a:off x="1925780" y="3256901"/>
            <a:ext cx="3485248" cy="461665"/>
          </a:xfrm>
          <a:prstGeom prst="rect">
            <a:avLst/>
          </a:prstGeom>
          <a:noFill/>
        </p:spPr>
        <p:txBody>
          <a:bodyPr wrap="none" lIns="91440" tIns="45720" rIns="91440" bIns="45720">
            <a:spAutoFit/>
          </a:bodyPr>
          <a:lstStyle/>
          <a:p>
            <a:pPr algn="ctr"/>
            <a:r>
              <a:rPr lang="en-US" sz="2400" dirty="0">
                <a:ln w="0"/>
                <a:solidFill>
                  <a:schemeClr val="accent2">
                    <a:lumMod val="75000"/>
                  </a:schemeClr>
                </a:solidFill>
                <a:effectLst>
                  <a:glow rad="266700">
                    <a:schemeClr val="bg1"/>
                  </a:glow>
                  <a:outerShdw blurRad="38100" dist="19050" dir="2700000" algn="tl" rotWithShape="0">
                    <a:schemeClr val="dk1">
                      <a:alpha val="40000"/>
                    </a:schemeClr>
                  </a:outerShdw>
                </a:effectLst>
              </a:rPr>
              <a:t>Donor funds</a:t>
            </a:r>
            <a:r>
              <a:rPr lang="ru-RU" sz="2400" dirty="0" smtClean="0">
                <a:ln w="0"/>
                <a:solidFill>
                  <a:schemeClr val="accent2">
                    <a:lumMod val="75000"/>
                  </a:schemeClr>
                </a:solidFill>
                <a:effectLst>
                  <a:glow rad="266700">
                    <a:schemeClr val="bg1"/>
                  </a:glow>
                  <a:outerShdw blurRad="38100" dist="19050" dir="2700000" algn="tl" rotWithShape="0">
                    <a:schemeClr val="dk1">
                      <a:alpha val="40000"/>
                    </a:schemeClr>
                  </a:outerShdw>
                </a:effectLst>
              </a:rPr>
              <a:t>: </a:t>
            </a:r>
            <a:r>
              <a:rPr lang="ru-RU" sz="2400" dirty="0">
                <a:ln w="0"/>
                <a:effectLst>
                  <a:glow rad="127000">
                    <a:schemeClr val="bg1"/>
                  </a:glow>
                  <a:outerShdw blurRad="38100" dist="19050" dir="2700000" algn="tl" rotWithShape="0">
                    <a:schemeClr val="dk1">
                      <a:alpha val="40000"/>
                    </a:schemeClr>
                  </a:outerShdw>
                </a:effectLst>
              </a:rPr>
              <a:t>100000 </a:t>
            </a:r>
            <a:r>
              <a:rPr lang="en-US" sz="2400" dirty="0" smtClean="0">
                <a:ln w="0"/>
                <a:effectLst>
                  <a:glow rad="127000">
                    <a:schemeClr val="bg1"/>
                  </a:glow>
                  <a:outerShdw blurRad="38100" dist="19050" dir="2700000" algn="tl" rotWithShape="0">
                    <a:schemeClr val="dk1">
                      <a:alpha val="40000"/>
                    </a:schemeClr>
                  </a:outerShdw>
                </a:effectLst>
              </a:rPr>
              <a:t>USD</a:t>
            </a:r>
            <a:r>
              <a:rPr lang="ru-RU" sz="2400" dirty="0" smtClean="0">
                <a:ln w="0"/>
                <a:effectLst>
                  <a:glow rad="127000">
                    <a:schemeClr val="bg1"/>
                  </a:glow>
                  <a:outerShdw blurRad="38100" dist="19050" dir="2700000" algn="tl" rotWithShape="0">
                    <a:schemeClr val="dk1">
                      <a:alpha val="40000"/>
                    </a:schemeClr>
                  </a:outerShdw>
                </a:effectLst>
              </a:rPr>
              <a:t> </a:t>
            </a:r>
            <a:endParaRPr lang="ru-RU" sz="2400" b="0" cap="none" spc="0" dirty="0">
              <a:ln w="0"/>
              <a:solidFill>
                <a:schemeClr val="tx1"/>
              </a:solidFill>
              <a:effectLst>
                <a:glow rad="127000">
                  <a:schemeClr val="bg1"/>
                </a:glow>
                <a:outerShdw blurRad="38100" dist="19050" dir="2700000" algn="tl" rotWithShape="0">
                  <a:schemeClr val="dk1">
                    <a:alpha val="40000"/>
                  </a:schemeClr>
                </a:outerShdw>
              </a:effectLst>
            </a:endParaRPr>
          </a:p>
        </p:txBody>
      </p:sp>
      <p:sp>
        <p:nvSpPr>
          <p:cNvPr id="8" name="Прямоугольник с одним скругленным углом 7"/>
          <p:cNvSpPr/>
          <p:nvPr/>
        </p:nvSpPr>
        <p:spPr>
          <a:xfrm>
            <a:off x="1925780" y="3856529"/>
            <a:ext cx="8395856" cy="1569660"/>
          </a:xfrm>
          <a:prstGeom prst="round1Rect">
            <a:avLst/>
          </a:prstGeom>
          <a:noFill/>
        </p:spPr>
        <p:txBody>
          <a:bodyPr wrap="square" lIns="91440" tIns="45720" rIns="91440" bIns="45720">
            <a:spAutoFit/>
          </a:bodyPr>
          <a:lstStyle/>
          <a:p>
            <a:pPr algn="just"/>
            <a:r>
              <a:rPr lang="en-US" sz="2400" dirty="0">
                <a:ln w="0"/>
                <a:solidFill>
                  <a:schemeClr val="accent2">
                    <a:lumMod val="75000"/>
                  </a:schemeClr>
                </a:solidFill>
                <a:effectLst>
                  <a:glow rad="139700">
                    <a:schemeClr val="bg1"/>
                  </a:glow>
                  <a:outerShdw blurRad="38100" dist="19050" dir="2700000" algn="tl" rotWithShape="0">
                    <a:schemeClr val="dk1">
                      <a:alpha val="40000"/>
                    </a:schemeClr>
                  </a:outerShdw>
                </a:effectLst>
              </a:rPr>
              <a:t>Co-financing</a:t>
            </a:r>
            <a:r>
              <a:rPr lang="ru-RU" sz="2400" dirty="0" smtClean="0">
                <a:ln w="0"/>
                <a:solidFill>
                  <a:schemeClr val="accent2">
                    <a:lumMod val="75000"/>
                  </a:schemeClr>
                </a:solidFill>
                <a:effectLst>
                  <a:glow rad="139700">
                    <a:schemeClr val="bg1"/>
                  </a:glow>
                  <a:outerShdw blurRad="38100" dist="19050" dir="2700000" algn="tl" rotWithShape="0">
                    <a:schemeClr val="dk1">
                      <a:alpha val="40000"/>
                    </a:schemeClr>
                  </a:outerShdw>
                </a:effectLst>
              </a:rPr>
              <a:t>: </a:t>
            </a:r>
            <a:r>
              <a:rPr lang="en-US" sz="2400" dirty="0">
                <a:ln w="0"/>
                <a:effectLst>
                  <a:glow rad="127000">
                    <a:schemeClr val="bg1"/>
                  </a:glow>
                  <a:outerShdw blurRad="38100" dist="19050" dir="2700000" algn="tl" rotWithShape="0">
                    <a:schemeClr val="dk1">
                      <a:alpha val="40000"/>
                    </a:schemeClr>
                  </a:outerShdw>
                </a:effectLst>
              </a:rPr>
              <a:t>Non–monetary contribution - premises for the road safety center, provision of educational services, training of volunteers, training of teachers from other areas of the region and the republic, international exchange of experience</a:t>
            </a:r>
            <a:endParaRPr lang="ru-RU" sz="2400" dirty="0" smtClean="0">
              <a:ln w="0"/>
              <a:effectLst>
                <a:glow rad="127000">
                  <a:schemeClr val="bg1"/>
                </a:glow>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399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282534" y="130425"/>
            <a:ext cx="9361715" cy="6597150"/>
          </a:xfrm>
          <a:prstGeom prst="rect">
            <a:avLst/>
          </a:prstGeom>
        </p:spPr>
      </p:pic>
      <p:sp>
        <p:nvSpPr>
          <p:cNvPr id="6" name="Прямоугольник 5"/>
          <p:cNvSpPr/>
          <p:nvPr/>
        </p:nvSpPr>
        <p:spPr>
          <a:xfrm>
            <a:off x="2298863" y="442939"/>
            <a:ext cx="7329055" cy="5170646"/>
          </a:xfrm>
          <a:prstGeom prst="rect">
            <a:avLst/>
          </a:prstGeom>
          <a:noFill/>
        </p:spPr>
        <p:txBody>
          <a:bodyPr wrap="square" lIns="91440" tIns="45720" rIns="91440" bIns="45720">
            <a:spAutoFit/>
          </a:bodyPr>
          <a:lstStyle/>
          <a:p>
            <a:pPr algn="ctr"/>
            <a:r>
              <a:rPr lang="en-US" sz="2200" dirty="0">
                <a:ln w="0"/>
                <a:solidFill>
                  <a:schemeClr val="accent2">
                    <a:lumMod val="75000"/>
                  </a:schemeClr>
                </a:solidFill>
                <a:effectLst>
                  <a:glow rad="127000">
                    <a:schemeClr val="bg1"/>
                  </a:glow>
                  <a:outerShdw blurRad="38100" dist="19050" dir="2700000" algn="tl" rotWithShape="0">
                    <a:schemeClr val="dk1">
                      <a:alpha val="40000"/>
                    </a:schemeClr>
                  </a:outerShdw>
                </a:effectLst>
              </a:rPr>
              <a:t>Project objectives</a:t>
            </a:r>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endPar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endParaRP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en-US" sz="2200" dirty="0">
                <a:ln w="0"/>
                <a:effectLst>
                  <a:glow rad="127000">
                    <a:schemeClr val="bg1"/>
                  </a:glow>
                  <a:outerShdw blurRad="38100" dist="19050" dir="2700000" algn="tl" rotWithShape="0">
                    <a:schemeClr val="dk1">
                      <a:alpha val="40000"/>
                    </a:schemeClr>
                  </a:outerShdw>
                </a:effectLst>
              </a:rPr>
              <a:t>attracting public attention to the </a:t>
            </a:r>
            <a:r>
              <a:rPr lang="en-US" sz="2200" dirty="0" err="1">
                <a:ln w="0"/>
                <a:effectLst>
                  <a:glow rad="127000">
                    <a:schemeClr val="bg1"/>
                  </a:glow>
                  <a:outerShdw blurRad="38100" dist="19050" dir="2700000" algn="tl" rotWithShape="0">
                    <a:schemeClr val="dk1">
                      <a:alpha val="40000"/>
                    </a:schemeClr>
                  </a:outerShdw>
                </a:effectLst>
              </a:rPr>
              <a:t>problemmes</a:t>
            </a:r>
            <a:r>
              <a:rPr lang="en-US" sz="2200" dirty="0">
                <a:ln w="0"/>
                <a:effectLst>
                  <a:glow rad="127000">
                    <a:schemeClr val="bg1"/>
                  </a:glow>
                  <a:outerShdw blurRad="38100" dist="19050" dir="2700000" algn="tl" rotWithShape="0">
                    <a:schemeClr val="dk1">
                      <a:alpha val="40000"/>
                    </a:schemeClr>
                  </a:outerShdw>
                </a:effectLst>
              </a:rPr>
              <a:t> of road safety</a:t>
            </a:r>
            <a:r>
              <a:rPr lang="ru-RU" sz="2200" dirty="0" smtClean="0">
                <a:ln w="0"/>
                <a:effectLst>
                  <a:glow rad="127000">
                    <a:schemeClr val="bg1"/>
                  </a:glow>
                  <a:outerShdw blurRad="38100" dist="19050" dir="2700000" algn="tl" rotWithShape="0">
                    <a:schemeClr val="dk1">
                      <a:alpha val="40000"/>
                    </a:schemeClr>
                  </a:outerShdw>
                </a:effectLst>
              </a:rPr>
              <a:t>;</a:t>
            </a:r>
            <a:endParaRPr lang="ru-RU" sz="2200" dirty="0">
              <a:ln w="0"/>
              <a:effectLst>
                <a:glow rad="127000">
                  <a:schemeClr val="bg1"/>
                </a:glow>
                <a:outerShdw blurRad="38100" dist="19050" dir="2700000" algn="tl" rotWithShape="0">
                  <a:schemeClr val="dk1">
                    <a:alpha val="40000"/>
                  </a:schemeClr>
                </a:outerShdw>
              </a:effectLst>
            </a:endParaRP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200" dirty="0" smtClean="0">
                <a:ln w="0"/>
                <a:effectLst>
                  <a:glow rad="127000">
                    <a:schemeClr val="bg1"/>
                  </a:glow>
                  <a:outerShdw blurRad="38100" dist="19050" dir="2700000" algn="tl" rotWithShape="0">
                    <a:schemeClr val="dk1">
                      <a:alpha val="40000"/>
                    </a:schemeClr>
                  </a:outerShdw>
                </a:effectLst>
              </a:rPr>
              <a:t> </a:t>
            </a:r>
            <a:r>
              <a:rPr lang="en-US" sz="2200" dirty="0">
                <a:ln w="0"/>
                <a:effectLst>
                  <a:glow rad="127000">
                    <a:schemeClr val="bg1"/>
                  </a:glow>
                  <a:outerShdw blurRad="38100" dist="19050" dir="2700000" algn="tl" rotWithShape="0">
                    <a:schemeClr val="dk1">
                      <a:alpha val="40000"/>
                    </a:schemeClr>
                  </a:outerShdw>
                </a:effectLst>
              </a:rPr>
              <a:t>improving efforts to ensure the safe functioning of preschool and school-age children, children with disabilities, legal representatives of minors, youth, people with disabilities, and the elderly; training of volunteers to promote the rules of the road among the general population</a:t>
            </a:r>
            <a:r>
              <a:rPr lang="ru-RU" sz="2200" dirty="0" smtClean="0">
                <a:ln w="0"/>
                <a:effectLst>
                  <a:glow rad="127000">
                    <a:schemeClr val="bg1"/>
                  </a:glow>
                  <a:outerShdw blurRad="38100" dist="19050" dir="2700000" algn="tl" rotWithShape="0">
                    <a:schemeClr val="dk1">
                      <a:alpha val="40000"/>
                    </a:schemeClr>
                  </a:outerShdw>
                </a:effectLst>
              </a:rPr>
              <a:t>;</a:t>
            </a:r>
            <a:endParaRPr lang="ru-RU" sz="2200" dirty="0">
              <a:ln w="0"/>
              <a:effectLst>
                <a:glow rad="127000">
                  <a:schemeClr val="bg1"/>
                </a:glow>
                <a:outerShdw blurRad="38100" dist="19050" dir="2700000" algn="tl" rotWithShape="0">
                  <a:schemeClr val="dk1">
                    <a:alpha val="40000"/>
                  </a:schemeClr>
                </a:outerShdw>
              </a:effectLst>
            </a:endParaRP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200" dirty="0" smtClean="0">
                <a:ln w="0"/>
                <a:effectLst>
                  <a:glow rad="127000">
                    <a:schemeClr val="bg1"/>
                  </a:glow>
                  <a:outerShdw blurRad="38100" dist="19050" dir="2700000" algn="tl" rotWithShape="0">
                    <a:schemeClr val="dk1">
                      <a:alpha val="40000"/>
                    </a:schemeClr>
                  </a:outerShdw>
                </a:effectLst>
              </a:rPr>
              <a:t> </a:t>
            </a:r>
            <a:r>
              <a:rPr lang="en-US" sz="2200" dirty="0">
                <a:ln w="0"/>
                <a:effectLst>
                  <a:glow rad="127000">
                    <a:schemeClr val="bg1"/>
                  </a:glow>
                  <a:outerShdw blurRad="38100" dist="19050" dir="2700000" algn="tl" rotWithShape="0">
                    <a:schemeClr val="dk1">
                      <a:alpha val="40000"/>
                    </a:schemeClr>
                  </a:outerShdw>
                </a:effectLst>
              </a:rPr>
              <a:t>formation of skills of safe </a:t>
            </a:r>
            <a:r>
              <a:rPr lang="en-US" sz="2200" dirty="0" err="1">
                <a:ln w="0"/>
                <a:effectLst>
                  <a:glow rad="127000">
                    <a:schemeClr val="bg1"/>
                  </a:glow>
                  <a:outerShdw blurRad="38100" dist="19050" dir="2700000" algn="tl" rotWithShape="0">
                    <a:schemeClr val="dk1">
                      <a:alpha val="40000"/>
                    </a:schemeClr>
                  </a:outerShdw>
                </a:effectLst>
              </a:rPr>
              <a:t>behaviour</a:t>
            </a:r>
            <a:r>
              <a:rPr lang="en-US" sz="2200" dirty="0">
                <a:ln w="0"/>
                <a:effectLst>
                  <a:glow rad="127000">
                    <a:schemeClr val="bg1"/>
                  </a:glow>
                  <a:outerShdw blurRad="38100" dist="19050" dir="2700000" algn="tl" rotWithShape="0">
                    <a:schemeClr val="dk1">
                      <a:alpha val="40000"/>
                    </a:schemeClr>
                  </a:outerShdw>
                </a:effectLst>
              </a:rPr>
              <a:t> on the roads</a:t>
            </a:r>
            <a:r>
              <a:rPr lang="ru-RU" sz="2200" dirty="0" smtClean="0">
                <a:ln w="0"/>
                <a:effectLst>
                  <a:glow rad="127000">
                    <a:schemeClr val="bg1"/>
                  </a:glow>
                  <a:outerShdw blurRad="38100" dist="19050" dir="2700000" algn="tl" rotWithShape="0">
                    <a:schemeClr val="dk1">
                      <a:alpha val="40000"/>
                    </a:schemeClr>
                  </a:outerShdw>
                </a:effectLst>
              </a:rPr>
              <a:t>;</a:t>
            </a:r>
            <a:endParaRPr lang="ru-RU" sz="2200" dirty="0">
              <a:ln w="0"/>
              <a:effectLst>
                <a:glow rad="127000">
                  <a:schemeClr val="bg1"/>
                </a:glow>
                <a:outerShdw blurRad="38100" dist="19050" dir="2700000" algn="tl" rotWithShape="0">
                  <a:schemeClr val="dk1">
                    <a:alpha val="40000"/>
                  </a:schemeClr>
                </a:outerShdw>
              </a:effectLst>
            </a:endParaRPr>
          </a:p>
          <a:p>
            <a:pPr algn="just"/>
            <a:r>
              <a:rPr lang="ru-RU" sz="2200" dirty="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en-US" sz="2200" dirty="0">
                <a:ln w="0"/>
                <a:effectLst>
                  <a:glow rad="127000">
                    <a:schemeClr val="bg1"/>
                  </a:glow>
                  <a:outerShdw blurRad="38100" dist="19050" dir="2700000" algn="tl" rotWithShape="0">
                    <a:schemeClr val="dk1">
                      <a:alpha val="40000"/>
                    </a:schemeClr>
                  </a:outerShdw>
                </a:effectLst>
              </a:rPr>
              <a:t>the development of creative thinking, the creation of conditions for the self-development of the personality of children and youth</a:t>
            </a:r>
            <a:r>
              <a:rPr lang="ru-RU" sz="2200" dirty="0" smtClean="0">
                <a:ln w="0"/>
                <a:effectLst>
                  <a:glow rad="127000">
                    <a:schemeClr val="bg1"/>
                  </a:glow>
                  <a:outerShdw blurRad="38100" dist="19050" dir="2700000" algn="tl" rotWithShape="0">
                    <a:schemeClr val="dk1">
                      <a:alpha val="40000"/>
                    </a:schemeClr>
                  </a:outerShdw>
                </a:effectLst>
              </a:rPr>
              <a:t>;</a:t>
            </a:r>
            <a:endParaRPr lang="ru-RU" sz="2200" dirty="0" smtClean="0">
              <a:ln w="0"/>
              <a:effectLst>
                <a:glow rad="127000">
                  <a:schemeClr val="bg1"/>
                </a:glow>
                <a:outerShdw blurRad="38100" dist="19050" dir="2700000" algn="tl" rotWithShape="0">
                  <a:schemeClr val="dk1">
                    <a:alpha val="40000"/>
                  </a:schemeClr>
                </a:outerShdw>
              </a:effectLst>
            </a:endParaRP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en-US" sz="2200" dirty="0">
                <a:ln w="0"/>
                <a:effectLst>
                  <a:glow rad="127000">
                    <a:schemeClr val="bg1"/>
                  </a:glow>
                  <a:outerShdw blurRad="38100" dist="19050" dir="2700000" algn="tl" rotWithShape="0">
                    <a:schemeClr val="dk1">
                      <a:alpha val="40000"/>
                    </a:schemeClr>
                  </a:outerShdw>
                </a:effectLst>
              </a:rPr>
              <a:t>fostering civic and patriotic self-awareness, leadership qualities, healthy lifestyle skills, mutual assistance, mutual assistance, a sense of compassion and mercy among the younger generation and the working youth of the </a:t>
            </a:r>
            <a:r>
              <a:rPr lang="en-US" sz="2200" dirty="0" smtClean="0">
                <a:ln w="0"/>
                <a:effectLst>
                  <a:glow rad="127000">
                    <a:schemeClr val="bg1"/>
                  </a:glow>
                  <a:outerShdw blurRad="38100" dist="19050" dir="2700000" algn="tl" rotWithShape="0">
                    <a:schemeClr val="dk1">
                      <a:alpha val="40000"/>
                    </a:schemeClr>
                  </a:outerShdw>
                </a:effectLst>
              </a:rPr>
              <a:t>area</a:t>
            </a:r>
            <a:endParaRPr lang="ru-RU" sz="2200" dirty="0">
              <a:ln w="0"/>
              <a:effectLst>
                <a:glow rad="127000">
                  <a:schemeClr val="bg1"/>
                </a:glow>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57885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925781" y="692320"/>
            <a:ext cx="8617527" cy="4770537"/>
          </a:xfrm>
          <a:prstGeom prst="rect">
            <a:avLst/>
          </a:prstGeom>
          <a:noFill/>
        </p:spPr>
        <p:txBody>
          <a:bodyPr wrap="square" lIns="91440" tIns="45720" rIns="91440" bIns="45720">
            <a:spAutoFit/>
          </a:bodyPr>
          <a:lstStyle/>
          <a:p>
            <a:pPr algn="ctr"/>
            <a:r>
              <a:rPr lang="en-US" sz="3200" dirty="0">
                <a:ln w="0"/>
                <a:solidFill>
                  <a:schemeClr val="accent2">
                    <a:lumMod val="75000"/>
                  </a:schemeClr>
                </a:solidFill>
                <a:effectLst>
                  <a:glow rad="127000">
                    <a:schemeClr val="bg1"/>
                  </a:glow>
                  <a:outerShdw blurRad="38100" dist="19050" dir="2700000" algn="tl" rotWithShape="0">
                    <a:schemeClr val="dk1">
                      <a:alpha val="40000"/>
                    </a:schemeClr>
                  </a:outerShdw>
                </a:effectLst>
              </a:rPr>
              <a:t>Justification of the problem taking into account the baseline situation in the project region</a:t>
            </a: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endPar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endParaRPr>
          </a:p>
          <a:p>
            <a:pPr algn="just">
              <a:spcAft>
                <a:spcPts val="0"/>
              </a:spcAft>
            </a:pPr>
            <a:r>
              <a:rPr lang="ru-RU" sz="2400" dirty="0" smtClean="0">
                <a:effectLst>
                  <a:glow rad="177800">
                    <a:schemeClr val="bg1"/>
                  </a:glow>
                </a:effectLst>
                <a:ea typeface="Calibri" panose="020F0502020204030204" pitchFamily="34" charset="0"/>
              </a:rPr>
              <a:t>        </a:t>
            </a:r>
            <a:r>
              <a:rPr lang="en-US" sz="2400" dirty="0">
                <a:effectLst>
                  <a:glow rad="177800">
                    <a:schemeClr val="bg1"/>
                  </a:glow>
                </a:effectLst>
                <a:ea typeface="Calibri" panose="020F0502020204030204" pitchFamily="34" charset="0"/>
              </a:rPr>
              <a:t>Currently, the issue of safety on the streets of settlements in </a:t>
            </a:r>
            <a:r>
              <a:rPr lang="en-US" sz="2400" dirty="0" err="1">
                <a:effectLst>
                  <a:glow rad="177800">
                    <a:schemeClr val="bg1"/>
                  </a:glow>
                </a:effectLst>
                <a:ea typeface="Calibri" panose="020F0502020204030204" pitchFamily="34" charset="0"/>
              </a:rPr>
              <a:t>Rossonsky</a:t>
            </a:r>
            <a:r>
              <a:rPr lang="en-US" sz="2400" dirty="0">
                <a:effectLst>
                  <a:glow rad="177800">
                    <a:schemeClr val="bg1"/>
                  </a:glow>
                </a:effectLst>
                <a:ea typeface="Calibri" panose="020F0502020204030204" pitchFamily="34" charset="0"/>
              </a:rPr>
              <a:t> area is becoming increasingly relevant due to the increase in traffic flow, including due to the massive acquisition of personal mobility equipment. We do not have a driving school on the basis of which it would be possible to carry out information and preventive measures, there is no opportunity to train the population using modern visual means, there are no traffic lights regulating traffic. The area is far from major cities, where children and adults get lost in an unusual traffic situation.</a:t>
            </a:r>
          </a:p>
          <a:p>
            <a:pPr algn="just"/>
            <a:endParaRPr lang="ru-RU" sz="2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54227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925781" y="747738"/>
            <a:ext cx="8617527" cy="4401205"/>
          </a:xfrm>
          <a:prstGeom prst="rect">
            <a:avLst/>
          </a:prstGeom>
          <a:noFill/>
        </p:spPr>
        <p:txBody>
          <a:bodyPr wrap="square" lIns="91440" tIns="45720" rIns="91440" bIns="45720">
            <a:spAutoFit/>
          </a:bodyPr>
          <a:lstStyle/>
          <a:p>
            <a:pPr algn="ctr"/>
            <a:r>
              <a:rPr lang="en-US" sz="3200" dirty="0">
                <a:ln w="0"/>
                <a:solidFill>
                  <a:schemeClr val="accent2">
                    <a:lumMod val="75000"/>
                  </a:schemeClr>
                </a:solidFill>
                <a:effectLst>
                  <a:glow rad="127000">
                    <a:schemeClr val="bg1"/>
                  </a:glow>
                  <a:outerShdw blurRad="38100" dist="19050" dir="2700000" algn="tl" rotWithShape="0">
                    <a:schemeClr val="dk1">
                      <a:alpha val="40000"/>
                    </a:schemeClr>
                  </a:outerShdw>
                </a:effectLst>
              </a:rPr>
              <a:t>Justification of the problem taking into account the baseline situation in the project region</a:t>
            </a: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endPar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endParaRPr>
          </a:p>
          <a:p>
            <a:pPr algn="just">
              <a:spcAft>
                <a:spcPts val="0"/>
              </a:spcAft>
            </a:pPr>
            <a:r>
              <a:rPr lang="ru-RU" sz="2400" dirty="0">
                <a:effectLst>
                  <a:glow rad="177800">
                    <a:schemeClr val="bg1"/>
                  </a:glow>
                </a:effectLst>
                <a:ea typeface="Calibri" panose="020F0502020204030204" pitchFamily="34" charset="0"/>
              </a:rPr>
              <a:t>        </a:t>
            </a:r>
            <a:r>
              <a:rPr lang="en-US" sz="2400" dirty="0">
                <a:effectLst>
                  <a:glow rad="177800">
                    <a:schemeClr val="bg1"/>
                  </a:glow>
                </a:effectLst>
                <a:ea typeface="Calibri" panose="020F0502020204030204" pitchFamily="34" charset="0"/>
              </a:rPr>
              <a:t>Ignorance of simple rules of behavior on busy streets, inability to adapt practically to urban conditions, inability to navigate properly in a traffic situation, distracted attention due to dependence on modern gadgets, inept use of bicycles, electric scooters, electric skateboards, </a:t>
            </a:r>
            <a:r>
              <a:rPr lang="en-US" sz="2400" dirty="0" err="1">
                <a:effectLst>
                  <a:glow rad="177800">
                    <a:schemeClr val="bg1"/>
                  </a:glow>
                </a:effectLst>
                <a:ea typeface="Calibri" panose="020F0502020204030204" pitchFamily="34" charset="0"/>
              </a:rPr>
              <a:t>monowheels</a:t>
            </a:r>
            <a:r>
              <a:rPr lang="en-US" sz="2400" dirty="0">
                <a:effectLst>
                  <a:glow rad="177800">
                    <a:schemeClr val="bg1"/>
                  </a:glow>
                </a:effectLst>
                <a:ea typeface="Calibri" panose="020F0502020204030204" pitchFamily="34" charset="0"/>
              </a:rPr>
              <a:t>, </a:t>
            </a:r>
            <a:r>
              <a:rPr lang="en-US" sz="2400" dirty="0" err="1">
                <a:effectLst>
                  <a:glow rad="177800">
                    <a:schemeClr val="bg1"/>
                  </a:glow>
                </a:effectLst>
                <a:ea typeface="Calibri" panose="020F0502020204030204" pitchFamily="34" charset="0"/>
              </a:rPr>
              <a:t>geroscooters</a:t>
            </a:r>
            <a:r>
              <a:rPr lang="en-US" sz="2400" dirty="0">
                <a:effectLst>
                  <a:glow rad="177800">
                    <a:schemeClr val="bg1"/>
                  </a:glow>
                </a:effectLst>
                <a:ea typeface="Calibri" panose="020F0502020204030204" pitchFamily="34" charset="0"/>
              </a:rPr>
              <a:t>, </a:t>
            </a:r>
            <a:r>
              <a:rPr lang="en-US" sz="2400" dirty="0" err="1">
                <a:effectLst>
                  <a:glow rad="177800">
                    <a:schemeClr val="bg1"/>
                  </a:glow>
                </a:effectLst>
                <a:ea typeface="Calibri" panose="020F0502020204030204" pitchFamily="34" charset="0"/>
              </a:rPr>
              <a:t>segways</a:t>
            </a:r>
            <a:r>
              <a:rPr lang="en-US" sz="2400" dirty="0">
                <a:effectLst>
                  <a:glow rad="177800">
                    <a:schemeClr val="bg1"/>
                  </a:glow>
                </a:effectLst>
                <a:ea typeface="Calibri" panose="020F0502020204030204" pitchFamily="34" charset="0"/>
              </a:rPr>
              <a:t>, failure to identify themselves with reflective elements in the dark leads to an increase in cases of traffic accidents.-traffic injuries among the population of the district</a:t>
            </a:r>
          </a:p>
          <a:p>
            <a:pPr algn="just">
              <a:spcAft>
                <a:spcPts val="0"/>
              </a:spcAft>
            </a:pPr>
            <a:endParaRPr lang="en-US" sz="2400" dirty="0">
              <a:effectLst>
                <a:glow rad="177800">
                  <a:schemeClr val="bg1"/>
                </a:glow>
              </a:effectLst>
              <a:ea typeface="Calibri" panose="020F0502020204030204" pitchFamily="34" charset="0"/>
            </a:endParaRPr>
          </a:p>
        </p:txBody>
      </p:sp>
    </p:spTree>
    <p:extLst>
      <p:ext uri="{BB962C8B-B14F-4D97-AF65-F5344CB8AC3E}">
        <p14:creationId xmlns:p14="http://schemas.microsoft.com/office/powerpoint/2010/main" val="1674786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
            <a:ext cx="8449355" cy="6858001"/>
          </a:xfrm>
          <a:prstGeom prst="rect">
            <a:avLst/>
          </a:prstGeom>
        </p:spPr>
      </p:pic>
      <p:sp>
        <p:nvSpPr>
          <p:cNvPr id="6" name="Прямоугольник 5"/>
          <p:cNvSpPr/>
          <p:nvPr/>
        </p:nvSpPr>
        <p:spPr>
          <a:xfrm>
            <a:off x="103909" y="500877"/>
            <a:ext cx="8021782" cy="6370975"/>
          </a:xfrm>
          <a:prstGeom prst="rect">
            <a:avLst/>
          </a:prstGeom>
          <a:noFill/>
        </p:spPr>
        <p:txBody>
          <a:bodyPr wrap="square" lIns="91440" tIns="45720" rIns="91440" bIns="45720">
            <a:spAutoFit/>
          </a:bodyPr>
          <a:lstStyle/>
          <a:p>
            <a:pPr algn="ctr"/>
            <a:r>
              <a:rPr lang="en-US" sz="2400" dirty="0">
                <a:ln w="0"/>
                <a:solidFill>
                  <a:schemeClr val="accent2">
                    <a:lumMod val="75000"/>
                  </a:schemeClr>
                </a:solidFill>
                <a:effectLst>
                  <a:glow rad="139700">
                    <a:schemeClr val="bg1"/>
                  </a:glow>
                  <a:outerShdw blurRad="38100" dist="19050" dir="2700000" algn="tl" rotWithShape="0">
                    <a:schemeClr val="dk1">
                      <a:alpha val="40000"/>
                    </a:schemeClr>
                  </a:outerShdw>
                </a:effectLst>
              </a:rPr>
              <a:t>Description of project </a:t>
            </a:r>
            <a:r>
              <a:rPr lang="en-US" sz="2400" dirty="0" smtClean="0">
                <a:ln w="0"/>
                <a:solidFill>
                  <a:schemeClr val="accent2">
                    <a:lumMod val="75000"/>
                  </a:schemeClr>
                </a:solidFill>
                <a:effectLst>
                  <a:glow rad="139700">
                    <a:schemeClr val="bg1"/>
                  </a:glow>
                  <a:outerShdw blurRad="38100" dist="19050" dir="2700000" algn="tl" rotWithShape="0">
                    <a:schemeClr val="dk1">
                      <a:alpha val="40000"/>
                    </a:schemeClr>
                  </a:outerShdw>
                </a:effectLst>
              </a:rPr>
              <a:t>activities</a:t>
            </a:r>
            <a:r>
              <a:rPr lang="ru-RU" sz="2400" dirty="0" smtClean="0">
                <a:ln w="0"/>
                <a:solidFill>
                  <a:schemeClr val="accent2">
                    <a:lumMod val="75000"/>
                  </a:schemeClr>
                </a:solidFill>
                <a:effectLst>
                  <a:glow rad="139700">
                    <a:schemeClr val="bg1"/>
                  </a:glow>
                  <a:outerShdw blurRad="38100" dist="19050" dir="2700000" algn="tl" rotWithShape="0">
                    <a:schemeClr val="dk1">
                      <a:alpha val="40000"/>
                    </a:schemeClr>
                  </a:outerShdw>
                </a:effectLst>
              </a:rPr>
              <a:t>: </a:t>
            </a:r>
            <a:endParaRPr lang="ru-RU" sz="2400" dirty="0" smtClean="0">
              <a:effectLst>
                <a:glow rad="139700">
                  <a:schemeClr val="bg1"/>
                </a:glow>
                <a:outerShdw blurRad="38100" dist="19050" dir="2700000" algn="tl" rotWithShape="0">
                  <a:schemeClr val="dk1">
                    <a:alpha val="40000"/>
                  </a:schemeClr>
                </a:outerShdw>
              </a:effectLst>
              <a:ea typeface="Calibri" panose="020F0502020204030204" pitchFamily="34" charset="0"/>
            </a:endParaRPr>
          </a:p>
          <a:p>
            <a:pPr algn="just"/>
            <a:r>
              <a:rPr lang="en-US" sz="2400" dirty="0">
                <a:effectLst>
                  <a:glow rad="139700">
                    <a:schemeClr val="bg1"/>
                  </a:glow>
                  <a:outerShdw blurRad="38100" dist="38100" dir="2700000" algn="tl">
                    <a:srgbClr val="000000">
                      <a:alpha val="43137"/>
                    </a:srgbClr>
                  </a:outerShdw>
                </a:effectLst>
                <a:ea typeface="Calibri" panose="020F0502020204030204" pitchFamily="34" charset="0"/>
              </a:rPr>
              <a:t>Building improvement for a road safety center</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en-US" sz="2400" dirty="0">
                <a:effectLst>
                  <a:glow rad="139700">
                    <a:schemeClr val="bg1"/>
                  </a:glow>
                  <a:outerShdw blurRad="38100" dist="38100" dir="2700000" algn="tl">
                    <a:srgbClr val="000000">
                      <a:alpha val="43137"/>
                    </a:srgbClr>
                  </a:outerShdw>
                </a:effectLst>
                <a:ea typeface="Calibri" panose="020F0502020204030204" pitchFamily="34" charset="0"/>
              </a:rPr>
              <a:t>Purchase</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 </a:t>
            </a:r>
            <a:endParaRPr lang="ru-RU" sz="2400" dirty="0" smtClean="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effectLst>
                  <a:glow rad="139700">
                    <a:schemeClr val="bg1"/>
                  </a:glow>
                  <a:outerShdw blurRad="38100" dist="38100" dir="2700000" algn="tl">
                    <a:srgbClr val="000000">
                      <a:alpha val="43137"/>
                    </a:srgbClr>
                  </a:outerShdw>
                </a:effectLst>
                <a:ea typeface="Calibri" panose="020F0502020204030204" pitchFamily="34" charset="0"/>
              </a:rPr>
              <a:t>furniture for the center's premises</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effectLst>
                  <a:glow rad="139700">
                    <a:schemeClr val="bg1"/>
                  </a:glow>
                  <a:outerShdw blurRad="38100" dist="38100" dir="2700000" algn="tl">
                    <a:srgbClr val="000000">
                      <a:alpha val="43137"/>
                    </a:srgbClr>
                  </a:outerShdw>
                </a:effectLst>
                <a:ea typeface="Calibri" panose="020F0502020204030204" pitchFamily="34" charset="0"/>
              </a:rPr>
              <a:t>5 information stands; </a:t>
            </a:r>
          </a:p>
          <a:p>
            <a:pPr algn="just"/>
            <a:r>
              <a:rPr lang="ru-RU" sz="2400" dirty="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smtClean="0">
                <a:effectLst>
                  <a:glow rad="139700">
                    <a:schemeClr val="bg1"/>
                  </a:glow>
                  <a:outerShdw blurRad="38100" dist="38100" dir="2700000" algn="tl">
                    <a:srgbClr val="000000">
                      <a:alpha val="43137"/>
                    </a:srgbClr>
                  </a:outerShdw>
                </a:effectLst>
                <a:ea typeface="Calibri" panose="020F0502020204030204" pitchFamily="34" charset="0"/>
              </a:rPr>
              <a:t>3 </a:t>
            </a:r>
            <a:r>
              <a:rPr lang="en-US" sz="2400" dirty="0">
                <a:effectLst>
                  <a:glow rad="139700">
                    <a:schemeClr val="bg1"/>
                  </a:glow>
                  <a:outerShdw blurRad="38100" dist="38100" dir="2700000" algn="tl">
                    <a:srgbClr val="000000">
                      <a:alpha val="43137"/>
                    </a:srgbClr>
                  </a:outerShdw>
                </a:effectLst>
                <a:ea typeface="Calibri" panose="020F0502020204030204" pitchFamily="34" charset="0"/>
              </a:rPr>
              <a:t>roller blinds on windows for </a:t>
            </a:r>
            <a:r>
              <a:rPr lang="en-US" sz="2400" dirty="0" smtClean="0">
                <a:effectLst>
                  <a:glow rad="139700">
                    <a:schemeClr val="bg1"/>
                  </a:glow>
                  <a:outerShdw blurRad="38100" dist="38100" dir="2700000" algn="tl">
                    <a:srgbClr val="000000">
                      <a:alpha val="43137"/>
                    </a:srgbClr>
                  </a:outerShdw>
                </a:effectLst>
                <a:ea typeface="Calibri" panose="020F0502020204030204" pitchFamily="34" charset="0"/>
              </a:rPr>
              <a:t>dimming</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 </a:t>
            </a:r>
            <a:r>
              <a:rPr lang="en-US" sz="2400" dirty="0" err="1"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multiboard</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2 virtual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reality systems;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8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laptops;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3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children's racing video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simulators;</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computer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software for traffic rules;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6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graphic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tablets</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A3 color printer for large format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printing</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1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magnetic marker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flipchart</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1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video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camera</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1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tripod for a video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camera</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equipment for organizing presentations and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exhibitions</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endParaRPr>
          </a:p>
          <a:p>
            <a:pPr lvl="0" algn="just"/>
            <a:r>
              <a:rPr lang="ru-RU" sz="2400" dirty="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15 costumes for the squad of young traffic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inspectors</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15 </a:t>
            </a:r>
            <a:r>
              <a:rPr lang="en-US"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wands for traffic control</a:t>
            </a:r>
            <a:r>
              <a:rPr lang="en-US"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endPar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algn="just"/>
            <a:endParaRPr lang="ru-RU" dirty="0">
              <a:effectLst>
                <a:outerShdw blurRad="38100" dist="38100" dir="2700000" algn="tl">
                  <a:srgbClr val="000000">
                    <a:alpha val="43137"/>
                  </a:srgbClr>
                </a:outerShdw>
              </a:effectLst>
              <a:ea typeface="Calibri" panose="020F0502020204030204" pitchFamily="34"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781800" y="1447798"/>
            <a:ext cx="6858001" cy="3962400"/>
          </a:xfrm>
          <a:prstGeom prst="rect">
            <a:avLst/>
          </a:prstGeom>
        </p:spPr>
      </p:pic>
    </p:spTree>
    <p:extLst>
      <p:ext uri="{BB962C8B-B14F-4D97-AF65-F5344CB8AC3E}">
        <p14:creationId xmlns:p14="http://schemas.microsoft.com/office/powerpoint/2010/main" val="1978457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5881" y="0"/>
            <a:ext cx="11864501" cy="6858001"/>
          </a:xfrm>
          <a:prstGeom prst="rect">
            <a:avLst/>
          </a:prstGeom>
        </p:spPr>
      </p:pic>
      <p:sp>
        <p:nvSpPr>
          <p:cNvPr id="6" name="Прямоугольник 5"/>
          <p:cNvSpPr/>
          <p:nvPr/>
        </p:nvSpPr>
        <p:spPr>
          <a:xfrm>
            <a:off x="775855" y="207817"/>
            <a:ext cx="10224654" cy="3600986"/>
          </a:xfrm>
          <a:prstGeom prst="rect">
            <a:avLst/>
          </a:prstGeom>
          <a:noFill/>
        </p:spPr>
        <p:txBody>
          <a:bodyPr wrap="square" lIns="91440" tIns="45720" rIns="91440" bIns="45720">
            <a:spAutoFit/>
          </a:bodyPr>
          <a:lstStyle/>
          <a:p>
            <a:pPr algn="ctr"/>
            <a:r>
              <a:rPr lang="en-US" sz="2800" dirty="0">
                <a:ln w="0"/>
                <a:solidFill>
                  <a:schemeClr val="accent2">
                    <a:lumMod val="75000"/>
                  </a:schemeClr>
                </a:solidFill>
                <a:effectLst>
                  <a:glow rad="190500">
                    <a:schemeClr val="bg1"/>
                  </a:glow>
                  <a:outerShdw blurRad="38100" dist="19050" dir="2700000" algn="tl" rotWithShape="0">
                    <a:schemeClr val="dk1">
                      <a:alpha val="40000"/>
                    </a:schemeClr>
                  </a:outerShdw>
                </a:effectLst>
              </a:rPr>
              <a:t>Description of project activities: </a:t>
            </a:r>
          </a:p>
          <a:p>
            <a:pPr algn="just"/>
            <a:r>
              <a:rPr lang="en-US" sz="28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Purchase</a:t>
            </a:r>
            <a:r>
              <a:rPr lang="ru-RU" sz="28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3200" dirty="0" smtClean="0">
                <a:effectLst>
                  <a:glow rad="190500">
                    <a:schemeClr val="bg1"/>
                  </a:glow>
                  <a:outerShdw blurRad="38100" dist="38100" dir="2700000" algn="tl">
                    <a:srgbClr val="000000">
                      <a:alpha val="43137"/>
                    </a:srgbClr>
                  </a:outerShdw>
                </a:effectLst>
                <a:ea typeface="Calibri" panose="020F0502020204030204" pitchFamily="34" charset="0"/>
              </a:rPr>
              <a:t> </a:t>
            </a:r>
            <a:endParaRPr lang="ru-RU" sz="3200" dirty="0" smtClean="0">
              <a:effectLst>
                <a:glow rad="190500">
                  <a:schemeClr val="bg1"/>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models of costumes of specialized services for role-playing games</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full-length costumes of cartoon characters</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didactic games on the topic of traffic for different age groups</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p>
          <a:p>
            <a:pPr lvl="0" algn="just"/>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attributes for organizing story-based role-playing games</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algn="just"/>
            <a:endParaRPr lang="ru-RU" dirty="0">
              <a:effectLst>
                <a:outerShdw blurRad="38100" dist="38100" dir="2700000" algn="tl">
                  <a:srgbClr val="000000">
                    <a:alpha val="43137"/>
                  </a:srgbClr>
                </a:outerShdw>
              </a:effectLst>
              <a:ea typeface="Calibri" panose="020F0502020204030204" pitchFamily="34" charset="0"/>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l="-2595" r="8632"/>
          <a:stretch/>
        </p:blipFill>
        <p:spPr>
          <a:xfrm>
            <a:off x="158961" y="3449683"/>
            <a:ext cx="5729221" cy="3144982"/>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5102" y="3449683"/>
            <a:ext cx="6135279" cy="3144982"/>
          </a:xfrm>
          <a:prstGeom prst="rect">
            <a:avLst/>
          </a:prstGeom>
        </p:spPr>
      </p:pic>
    </p:spTree>
    <p:extLst>
      <p:ext uri="{BB962C8B-B14F-4D97-AF65-F5344CB8AC3E}">
        <p14:creationId xmlns:p14="http://schemas.microsoft.com/office/powerpoint/2010/main" val="149722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898072" y="1488171"/>
            <a:ext cx="8686801" cy="3108543"/>
          </a:xfrm>
          <a:prstGeom prst="rect">
            <a:avLst/>
          </a:prstGeom>
          <a:noFill/>
        </p:spPr>
        <p:txBody>
          <a:bodyPr wrap="square" lIns="91440" tIns="45720" rIns="91440" bIns="45720">
            <a:spAutoFit/>
          </a:bodyPr>
          <a:lstStyle/>
          <a:p>
            <a:pPr algn="ctr"/>
            <a:r>
              <a:rPr lang="en-US" sz="2800" dirty="0">
                <a:ln w="0"/>
                <a:solidFill>
                  <a:srgbClr val="ED7D31">
                    <a:lumMod val="75000"/>
                  </a:srgbClr>
                </a:solidFill>
                <a:effectLst>
                  <a:glow rad="190500">
                    <a:prstClr val="white"/>
                  </a:glow>
                  <a:outerShdw blurRad="38100" dist="19050" dir="2700000" algn="tl" rotWithShape="0">
                    <a:prstClr val="black">
                      <a:alpha val="40000"/>
                    </a:prstClr>
                  </a:outerShdw>
                </a:effectLst>
              </a:rPr>
              <a:t>Description of project activities: </a:t>
            </a:r>
          </a:p>
          <a:p>
            <a:pPr lvl="0" algn="just"/>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Equipping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the territory near the institution with thematic zones. </a:t>
            </a:r>
          </a:p>
          <a:p>
            <a:pPr lvl="0" algn="just"/>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Asphalting the playground, applying road markings, making stops, and equipping the play area.</a:t>
            </a:r>
          </a:p>
          <a:p>
            <a:pPr lvl="0" algn="just"/>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Purchase of</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pavilion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for outdoor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events</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folding furniture</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full-size road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signs</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1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traffic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light</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models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of specialized equipment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smtClean="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А </a:t>
            </a:r>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first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aid robot with an Android tablet</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p:txBody>
      </p:sp>
    </p:spTree>
    <p:extLst>
      <p:ext uri="{BB962C8B-B14F-4D97-AF65-F5344CB8AC3E}">
        <p14:creationId xmlns:p14="http://schemas.microsoft.com/office/powerpoint/2010/main" val="3567735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898071" y="615335"/>
            <a:ext cx="8617527" cy="3477875"/>
          </a:xfrm>
          <a:prstGeom prst="rect">
            <a:avLst/>
          </a:prstGeom>
          <a:noFill/>
        </p:spPr>
        <p:txBody>
          <a:bodyPr wrap="square" lIns="91440" tIns="45720" rIns="91440" bIns="45720">
            <a:spAutoFit/>
          </a:bodyPr>
          <a:lstStyle/>
          <a:p>
            <a:pPr algn="ctr"/>
            <a:r>
              <a:rPr lang="en-US" sz="2800" dirty="0">
                <a:ln w="0"/>
                <a:solidFill>
                  <a:srgbClr val="ED7D31">
                    <a:lumMod val="75000"/>
                  </a:srgbClr>
                </a:solidFill>
                <a:effectLst>
                  <a:glow rad="190500">
                    <a:prstClr val="white"/>
                  </a:glow>
                  <a:outerShdw blurRad="38100" dist="19050" dir="2700000" algn="tl" rotWithShape="0">
                    <a:prstClr val="black">
                      <a:alpha val="40000"/>
                    </a:prstClr>
                  </a:outerShdw>
                </a:effectLst>
              </a:rPr>
              <a:t>Description of project activities: </a:t>
            </a:r>
          </a:p>
          <a:p>
            <a:pPr lvl="0" algn="just"/>
            <a:r>
              <a:rPr lang="en-US"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Purchase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of</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p>
          <a:p>
            <a:pPr lvl="0" algn="just"/>
            <a:r>
              <a:rPr lang="ru-RU" sz="2400" dirty="0" smtClean="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1 minibus with 16 seats for field events;</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6 electric scooters and 6 children's scooters, 6 adult and 6 children's bicycles, 6 </a:t>
            </a:r>
            <a:r>
              <a:rPr lang="en-US" sz="2400" dirty="0" err="1">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monowheels</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for safe driving training</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А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first aid robot with an Android tablet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2 mobile stands; sound equipment, microphones; </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three-dimensional letters (the whole alphabet)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r>
              <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geometric shapes (circles) for educational games</a:t>
            </a:r>
            <a:endParaRPr lang="en-US"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p:txBody>
      </p:sp>
      <p:pic>
        <p:nvPicPr>
          <p:cNvPr id="2" name="Рисунок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933709" y="3747846"/>
            <a:ext cx="3241173" cy="3241173"/>
          </a:xfrm>
          <a:prstGeom prst="rect">
            <a:avLst/>
          </a:prstGeom>
        </p:spPr>
      </p:pic>
      <p:pic>
        <p:nvPicPr>
          <p:cNvPr id="3" name="Рисунок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617814">
            <a:off x="1861625" y="4583519"/>
            <a:ext cx="1443113" cy="1488823"/>
          </a:xfrm>
          <a:prstGeom prst="rect">
            <a:avLst/>
          </a:prstGeom>
        </p:spPr>
      </p:pic>
      <p:pic>
        <p:nvPicPr>
          <p:cNvPr id="4" name="Рисунок 3"/>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6897">
            <a:off x="4194234" y="4843156"/>
            <a:ext cx="1519979" cy="1676239"/>
          </a:xfrm>
          <a:prstGeom prst="rect">
            <a:avLst/>
          </a:prstGeom>
        </p:spPr>
      </p:pic>
      <p:pic>
        <p:nvPicPr>
          <p:cNvPr id="9" name="Рисунок 8"/>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880857">
            <a:off x="-94597" y="1352033"/>
            <a:ext cx="1616613" cy="1465912"/>
          </a:xfrm>
          <a:prstGeom prst="rect">
            <a:avLst/>
          </a:prstGeom>
        </p:spPr>
      </p:pic>
      <p:pic>
        <p:nvPicPr>
          <p:cNvPr id="10" name="Рисунок 9"/>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47687">
            <a:off x="6644371" y="4355055"/>
            <a:ext cx="1612394" cy="1537149"/>
          </a:xfrm>
          <a:prstGeom prst="rect">
            <a:avLst/>
          </a:prstGeom>
        </p:spPr>
      </p:pic>
    </p:spTree>
    <p:extLst>
      <p:ext uri="{BB962C8B-B14F-4D97-AF65-F5344CB8AC3E}">
        <p14:creationId xmlns:p14="http://schemas.microsoft.com/office/powerpoint/2010/main" val="3037292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583</TotalTime>
  <Words>909</Words>
  <Application>Microsoft Office PowerPoint</Application>
  <PresentationFormat>Широкоэкранный</PresentationFormat>
  <Paragraphs>60</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Calibri</vt:lpstr>
      <vt:lpstr>Calibri Light</vt:lpstr>
      <vt:lpstr>Gabriola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Metod</dc:creator>
  <cp:lastModifiedBy>Metod</cp:lastModifiedBy>
  <cp:revision>64</cp:revision>
  <dcterms:created xsi:type="dcterms:W3CDTF">2024-10-16T04:57:18Z</dcterms:created>
  <dcterms:modified xsi:type="dcterms:W3CDTF">2025-01-22T08:06:40Z</dcterms:modified>
</cp:coreProperties>
</file>