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6" r:id="rId5"/>
    <p:sldId id="267" r:id="rId6"/>
    <p:sldId id="261" r:id="rId7"/>
    <p:sldId id="268" r:id="rId8"/>
    <p:sldId id="269" r:id="rId9"/>
    <p:sldId id="270" r:id="rId10"/>
    <p:sldId id="264"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5C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6" d="100"/>
          <a:sy n="66" d="100"/>
        </p:scale>
        <p:origin x="66"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8A7489B-A24B-4D0E-8161-3AFBA146F93E}" type="datetimeFigureOut">
              <a:rPr lang="ru-RU" smtClean="0"/>
              <a:t>22.01.2025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9961986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A7489B-A24B-4D0E-8161-3AFBA146F93E}" type="datetimeFigureOut">
              <a:rPr lang="ru-RU" smtClean="0"/>
              <a:t>22.01.2025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1591654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A7489B-A24B-4D0E-8161-3AFBA146F93E}" type="datetimeFigureOut">
              <a:rPr lang="ru-RU" smtClean="0"/>
              <a:t>22.01.2025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3464632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A7489B-A24B-4D0E-8161-3AFBA146F93E}" type="datetimeFigureOut">
              <a:rPr lang="ru-RU" smtClean="0"/>
              <a:t>22.01.2025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5531672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8A7489B-A24B-4D0E-8161-3AFBA146F93E}" type="datetimeFigureOut">
              <a:rPr lang="ru-RU" smtClean="0"/>
              <a:t>22.01.2025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702685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8A7489B-A24B-4D0E-8161-3AFBA146F93E}" type="datetimeFigureOut">
              <a:rPr lang="ru-RU" smtClean="0"/>
              <a:t>22.01.2025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3075766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8A7489B-A24B-4D0E-8161-3AFBA146F93E}" type="datetimeFigureOut">
              <a:rPr lang="ru-RU" smtClean="0"/>
              <a:t>22.01.2025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316974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8A7489B-A24B-4D0E-8161-3AFBA146F93E}" type="datetimeFigureOut">
              <a:rPr lang="ru-RU" smtClean="0"/>
              <a:t>22.01.2025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562845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8A7489B-A24B-4D0E-8161-3AFBA146F93E}" type="datetimeFigureOut">
              <a:rPr lang="ru-RU" smtClean="0"/>
              <a:t>22.01.2025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574997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8A7489B-A24B-4D0E-8161-3AFBA146F93E}" type="datetimeFigureOut">
              <a:rPr lang="ru-RU" smtClean="0"/>
              <a:t>22.01.2025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3934407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8A7489B-A24B-4D0E-8161-3AFBA146F93E}" type="datetimeFigureOut">
              <a:rPr lang="ru-RU" smtClean="0"/>
              <a:t>22.01.2025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7BD94D6-3F6D-4878-9B30-6EC2F046D0AC}" type="slidenum">
              <a:rPr lang="ru-RU" smtClean="0"/>
              <a:t>‹#›</a:t>
            </a:fld>
            <a:endParaRPr lang="ru-RU"/>
          </a:p>
        </p:txBody>
      </p:sp>
    </p:spTree>
    <p:extLst>
      <p:ext uri="{BB962C8B-B14F-4D97-AF65-F5344CB8AC3E}">
        <p14:creationId xmlns:p14="http://schemas.microsoft.com/office/powerpoint/2010/main" val="2675858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A7489B-A24B-4D0E-8161-3AFBA146F93E}" type="datetimeFigureOut">
              <a:rPr lang="ru-RU" smtClean="0"/>
              <a:t>22.01.2025</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BD94D6-3F6D-4878-9B30-6EC2F046D0AC}" type="slidenum">
              <a:rPr lang="ru-RU" smtClean="0"/>
              <a:t>‹#›</a:t>
            </a:fld>
            <a:endParaRPr lang="ru-RU"/>
          </a:p>
        </p:txBody>
      </p:sp>
    </p:spTree>
    <p:extLst>
      <p:ext uri="{BB962C8B-B14F-4D97-AF65-F5344CB8AC3E}">
        <p14:creationId xmlns:p14="http://schemas.microsoft.com/office/powerpoint/2010/main" val="23600763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zwr@rossony-roo.gov.by"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4.png"/><Relationship Id="rId7" Type="http://schemas.openxmlformats.org/officeDocument/2006/relationships/image" Target="../media/image12.jp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pic>
        <p:nvPicPr>
          <p:cNvPr id="12" name="Рисунок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Подзаголовок 2"/>
          <p:cNvSpPr>
            <a:spLocks noGrp="1"/>
          </p:cNvSpPr>
          <p:nvPr>
            <p:ph type="subTitle" idx="1"/>
          </p:nvPr>
        </p:nvSpPr>
        <p:spPr/>
        <p:txBody>
          <a:bodyPr/>
          <a:lstStyle/>
          <a:p>
            <a:endParaRPr lang="ru-RU"/>
          </a:p>
        </p:txBody>
      </p:sp>
      <p:sp>
        <p:nvSpPr>
          <p:cNvPr id="5" name="Прямоугольник 4"/>
          <p:cNvSpPr/>
          <p:nvPr/>
        </p:nvSpPr>
        <p:spPr>
          <a:xfrm>
            <a:off x="2154380" y="99967"/>
            <a:ext cx="8201891" cy="830997"/>
          </a:xfrm>
          <a:prstGeom prst="rect">
            <a:avLst/>
          </a:prstGeom>
          <a:effectLst>
            <a:glow rad="381000">
              <a:schemeClr val="bg1">
                <a:alpha val="94000"/>
              </a:schemeClr>
            </a:glow>
          </a:effectLst>
        </p:spPr>
        <p:txBody>
          <a:bodyPr wrap="square">
            <a:spAutoFit/>
          </a:bodyPr>
          <a:lstStyle/>
          <a:p>
            <a:pPr algn="ctr"/>
            <a:r>
              <a:rPr lang="ru-RU" sz="2400" dirty="0">
                <a:effectLst>
                  <a:glow rad="406400">
                    <a:schemeClr val="bg1"/>
                  </a:glow>
                  <a:outerShdw blurRad="38100" dist="38100" dir="2700000" algn="tl">
                    <a:srgbClr val="000000">
                      <a:alpha val="43137"/>
                    </a:srgbClr>
                  </a:outerShdw>
                </a:effectLst>
                <a:ea typeface="Calibri" panose="020F0502020204030204" pitchFamily="34" charset="0"/>
                <a:cs typeface="Times New Roman" panose="02020603050405020304" pitchFamily="18" charset="0"/>
              </a:rPr>
              <a:t>Государственное учреждение дополнительного образования </a:t>
            </a:r>
            <a:endParaRPr lang="ru-RU" sz="2400" dirty="0" smtClean="0">
              <a:effectLst>
                <a:glow rad="406400">
                  <a:schemeClr val="bg1"/>
                </a:glow>
                <a:outerShdw blurRad="38100" dist="38100" dir="2700000" algn="tl">
                  <a:srgbClr val="000000">
                    <a:alpha val="43137"/>
                  </a:srgbClr>
                </a:outerShdw>
              </a:effectLst>
              <a:ea typeface="Calibri" panose="020F0502020204030204" pitchFamily="34" charset="0"/>
              <a:cs typeface="Times New Roman" panose="02020603050405020304" pitchFamily="18" charset="0"/>
            </a:endParaRPr>
          </a:p>
          <a:p>
            <a:pPr algn="ctr"/>
            <a:r>
              <a:rPr lang="ru-RU" sz="2400" dirty="0" smtClean="0">
                <a:effectLst>
                  <a:glow rad="406400">
                    <a:schemeClr val="bg1"/>
                  </a:glow>
                  <a:outerShdw blurRad="38100" dist="38100" dir="2700000" algn="tl">
                    <a:srgbClr val="000000">
                      <a:alpha val="43137"/>
                    </a:srgbClr>
                  </a:outerShdw>
                </a:effectLst>
                <a:ea typeface="Calibri" panose="020F0502020204030204" pitchFamily="34" charset="0"/>
                <a:cs typeface="Times New Roman" panose="02020603050405020304" pitchFamily="18" charset="0"/>
              </a:rPr>
              <a:t>«</a:t>
            </a:r>
            <a:r>
              <a:rPr lang="ru-RU" sz="2400" dirty="0" err="1">
                <a:effectLst>
                  <a:glow rad="406400">
                    <a:schemeClr val="bg1"/>
                  </a:glow>
                  <a:outerShdw blurRad="38100" dist="38100" dir="2700000" algn="tl">
                    <a:srgbClr val="000000">
                      <a:alpha val="43137"/>
                    </a:srgbClr>
                  </a:outerShdw>
                </a:effectLst>
                <a:ea typeface="Calibri" panose="020F0502020204030204" pitchFamily="34" charset="0"/>
                <a:cs typeface="Times New Roman" panose="02020603050405020304" pitchFamily="18" charset="0"/>
              </a:rPr>
              <a:t>Россонский</a:t>
            </a:r>
            <a:r>
              <a:rPr lang="ru-RU" sz="2400" dirty="0">
                <a:effectLst>
                  <a:glow rad="406400">
                    <a:schemeClr val="bg1"/>
                  </a:glow>
                  <a:outerShdw blurRad="38100" dist="38100" dir="2700000" algn="tl">
                    <a:srgbClr val="000000">
                      <a:alpha val="43137"/>
                    </a:srgbClr>
                  </a:outerShdw>
                </a:effectLst>
                <a:ea typeface="Calibri" panose="020F0502020204030204" pitchFamily="34" charset="0"/>
                <a:cs typeface="Times New Roman" panose="02020603050405020304" pitchFamily="18" charset="0"/>
              </a:rPr>
              <a:t> Центр детей и молодёжи»</a:t>
            </a:r>
            <a:endParaRPr lang="ru-RU" sz="3200" dirty="0">
              <a:effectLst>
                <a:glow rad="406400">
                  <a:schemeClr val="bg1"/>
                </a:glow>
                <a:outerShdw blurRad="38100" dist="38100" dir="2700000" algn="tl">
                  <a:srgbClr val="000000">
                    <a:alpha val="43137"/>
                  </a:srgbClr>
                </a:outerShdw>
              </a:effectLst>
              <a:cs typeface="Times New Roman" panose="02020603050405020304" pitchFamily="18" charset="0"/>
            </a:endParaRPr>
          </a:p>
        </p:txBody>
      </p:sp>
      <p:sp>
        <p:nvSpPr>
          <p:cNvPr id="6" name="Прямоугольник 5"/>
          <p:cNvSpPr/>
          <p:nvPr/>
        </p:nvSpPr>
        <p:spPr>
          <a:xfrm>
            <a:off x="4696688" y="6299766"/>
            <a:ext cx="3117273" cy="461665"/>
          </a:xfrm>
          <a:prstGeom prst="rect">
            <a:avLst/>
          </a:prstGeom>
        </p:spPr>
        <p:txBody>
          <a:bodyPr wrap="square">
            <a:spAutoFit/>
          </a:bodyPr>
          <a:lstStyle/>
          <a:p>
            <a:pPr algn="ctr"/>
            <a:r>
              <a:rPr lang="ru-RU" sz="2400" dirty="0" smtClean="0">
                <a:effectLst>
                  <a:glow rad="317500">
                    <a:schemeClr val="bg1"/>
                  </a:glow>
                  <a:outerShdw blurRad="38100" dist="38100" dir="2700000" algn="tl">
                    <a:srgbClr val="000000">
                      <a:alpha val="43137"/>
                    </a:srgbClr>
                  </a:outerShdw>
                </a:effectLst>
                <a:ea typeface="Calibri" panose="020F0502020204030204" pitchFamily="34" charset="0"/>
                <a:cs typeface="Times New Roman" panose="02020603050405020304" pitchFamily="18" charset="0"/>
              </a:rPr>
              <a:t>Россоны, 2025</a:t>
            </a:r>
            <a:endParaRPr lang="ru-RU" sz="3200" dirty="0">
              <a:effectLst>
                <a:glow rad="317500">
                  <a:schemeClr val="bg1"/>
                </a:glow>
                <a:outerShdw blurRad="38100" dist="38100" dir="2700000" algn="tl">
                  <a:srgbClr val="000000">
                    <a:alpha val="43137"/>
                  </a:srgbClr>
                </a:outerShdw>
              </a:effectLst>
              <a:cs typeface="Times New Roman" panose="02020603050405020304" pitchFamily="18" charset="0"/>
            </a:endParaRPr>
          </a:p>
        </p:txBody>
      </p:sp>
      <p:sp>
        <p:nvSpPr>
          <p:cNvPr id="13" name="Скругленный прямоугольник 12"/>
          <p:cNvSpPr/>
          <p:nvPr/>
        </p:nvSpPr>
        <p:spPr>
          <a:xfrm>
            <a:off x="2244436" y="1054395"/>
            <a:ext cx="8111835" cy="5213340"/>
          </a:xfrm>
          <a:prstGeom prst="roundRect">
            <a:avLst/>
          </a:prstGeom>
          <a:solidFill>
            <a:srgbClr val="055C9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7107379" y="4483884"/>
            <a:ext cx="3671458" cy="1815882"/>
          </a:xfrm>
          <a:prstGeom prst="rect">
            <a:avLst/>
          </a:prstGeom>
        </p:spPr>
        <p:txBody>
          <a:bodyPr wrap="square">
            <a:spAutoFit/>
          </a:bodyPr>
          <a:lstStyle/>
          <a:p>
            <a:r>
              <a:rPr lang="ru-RU" sz="1600" kern="1800" dirty="0" smtClean="0">
                <a:effectLst>
                  <a:glow rad="177800">
                    <a:schemeClr val="bg1"/>
                  </a:glow>
                  <a:outerShdw blurRad="38100" dist="38100" dir="2700000" algn="tl">
                    <a:srgbClr val="000000">
                      <a:alpha val="43137"/>
                    </a:srgbClr>
                  </a:outerShdw>
                </a:effectLst>
                <a:ea typeface="Calibri" panose="020F0502020204030204" pitchFamily="34" charset="0"/>
              </a:rPr>
              <a:t>Адрес организации:</a:t>
            </a:r>
          </a:p>
          <a:p>
            <a:r>
              <a:rPr lang="ru-RU" sz="1600" kern="1800" dirty="0" smtClean="0">
                <a:effectLst>
                  <a:glow rad="177800">
                    <a:schemeClr val="bg1"/>
                  </a:glow>
                  <a:outerShdw blurRad="38100" dist="38100" dir="2700000" algn="tl">
                    <a:srgbClr val="000000">
                      <a:alpha val="43137"/>
                    </a:srgbClr>
                  </a:outerShdw>
                </a:effectLst>
                <a:ea typeface="Calibri" panose="020F0502020204030204" pitchFamily="34" charset="0"/>
              </a:rPr>
              <a:t>211471 </a:t>
            </a:r>
            <a:r>
              <a:rPr lang="ru-RU" sz="1600" kern="1800" dirty="0" err="1">
                <a:effectLst>
                  <a:glow rad="177800">
                    <a:schemeClr val="bg1"/>
                  </a:glow>
                  <a:outerShdw blurRad="38100" dist="38100" dir="2700000" algn="tl">
                    <a:srgbClr val="000000">
                      <a:alpha val="43137"/>
                    </a:srgbClr>
                  </a:outerShdw>
                </a:effectLst>
                <a:ea typeface="Calibri" panose="020F0502020204030204" pitchFamily="34" charset="0"/>
              </a:rPr>
              <a:t>г.п</a:t>
            </a:r>
            <a:r>
              <a:rPr lang="ru-RU" sz="1600" kern="1800" dirty="0">
                <a:effectLst>
                  <a:glow rad="177800">
                    <a:schemeClr val="bg1"/>
                  </a:glow>
                  <a:outerShdw blurRad="38100" dist="38100" dir="2700000" algn="tl">
                    <a:srgbClr val="000000">
                      <a:alpha val="43137"/>
                    </a:srgbClr>
                  </a:outerShdw>
                </a:effectLst>
                <a:ea typeface="Calibri" panose="020F0502020204030204" pitchFamily="34" charset="0"/>
              </a:rPr>
              <a:t>. Россоны, ул. П.М. </a:t>
            </a:r>
            <a:r>
              <a:rPr lang="ru-RU" sz="1600" kern="1800" dirty="0" err="1">
                <a:effectLst>
                  <a:glow rad="177800">
                    <a:schemeClr val="bg1"/>
                  </a:glow>
                  <a:outerShdw blurRad="38100" dist="38100" dir="2700000" algn="tl">
                    <a:srgbClr val="000000">
                      <a:alpha val="43137"/>
                    </a:srgbClr>
                  </a:outerShdw>
                </a:effectLst>
                <a:ea typeface="Calibri" panose="020F0502020204030204" pitchFamily="34" charset="0"/>
              </a:rPr>
              <a:t>Машерова</a:t>
            </a:r>
            <a:r>
              <a:rPr lang="ru-RU" sz="1600" kern="1800" dirty="0">
                <a:effectLst>
                  <a:glow rad="177800">
                    <a:schemeClr val="bg1"/>
                  </a:glow>
                  <a:outerShdw blurRad="38100" dist="38100" dir="2700000" algn="tl">
                    <a:srgbClr val="000000">
                      <a:alpha val="43137"/>
                    </a:srgbClr>
                  </a:outerShdw>
                </a:effectLst>
                <a:ea typeface="Calibri" panose="020F0502020204030204" pitchFamily="34" charset="0"/>
              </a:rPr>
              <a:t>, </a:t>
            </a:r>
            <a:r>
              <a:rPr lang="ru-RU" sz="1600" kern="1800" dirty="0" smtClean="0">
                <a:effectLst>
                  <a:glow rad="177800">
                    <a:schemeClr val="bg1"/>
                  </a:glow>
                  <a:outerShdw blurRad="38100" dist="38100" dir="2700000" algn="tl">
                    <a:srgbClr val="000000">
                      <a:alpha val="43137"/>
                    </a:srgbClr>
                  </a:outerShdw>
                </a:effectLst>
                <a:ea typeface="Calibri" panose="020F0502020204030204" pitchFamily="34" charset="0"/>
              </a:rPr>
              <a:t>д.2, </a:t>
            </a:r>
            <a:r>
              <a:rPr lang="ru-RU" sz="1600" kern="1800" dirty="0">
                <a:effectLst>
                  <a:glow rad="177800">
                    <a:schemeClr val="bg1"/>
                  </a:glow>
                  <a:outerShdw blurRad="38100" dist="38100" dir="2700000" algn="tl">
                    <a:srgbClr val="000000">
                      <a:alpha val="43137"/>
                    </a:srgbClr>
                  </a:outerShdw>
                </a:effectLst>
                <a:ea typeface="Calibri" panose="020F0502020204030204" pitchFamily="34" charset="0"/>
              </a:rPr>
              <a:t>Витебская </a:t>
            </a:r>
            <a:r>
              <a:rPr lang="ru-RU" sz="1600" kern="1800" dirty="0" smtClean="0">
                <a:effectLst>
                  <a:glow rad="177800">
                    <a:schemeClr val="bg1"/>
                  </a:glow>
                  <a:outerShdw blurRad="38100" dist="38100" dir="2700000" algn="tl">
                    <a:srgbClr val="000000">
                      <a:alpha val="43137"/>
                    </a:srgbClr>
                  </a:outerShdw>
                </a:effectLst>
                <a:ea typeface="Calibri" panose="020F0502020204030204" pitchFamily="34" charset="0"/>
              </a:rPr>
              <a:t>область, Республика Беларусь </a:t>
            </a:r>
          </a:p>
          <a:p>
            <a:r>
              <a:rPr lang="en-US" sz="1600" kern="1800" dirty="0" smtClean="0">
                <a:effectLst>
                  <a:glow rad="177800">
                    <a:schemeClr val="bg1"/>
                  </a:glow>
                  <a:outerShdw blurRad="38100" dist="38100" dir="2700000" algn="tl">
                    <a:srgbClr val="000000">
                      <a:alpha val="43137"/>
                    </a:srgbClr>
                  </a:outerShdw>
                </a:effectLst>
                <a:ea typeface="Calibri" panose="020F0502020204030204" pitchFamily="34" charset="0"/>
              </a:rPr>
              <a:t>E-mail:</a:t>
            </a:r>
            <a:r>
              <a:rPr lang="ru-RU" sz="1600" kern="1800" dirty="0">
                <a:effectLst>
                  <a:glow rad="177800">
                    <a:schemeClr val="bg1"/>
                  </a:glow>
                  <a:outerShdw blurRad="38100" dist="38100" dir="2700000" algn="tl">
                    <a:srgbClr val="000000">
                      <a:alpha val="43137"/>
                    </a:srgbClr>
                  </a:outerShdw>
                </a:effectLst>
                <a:ea typeface="Calibri" panose="020F0502020204030204" pitchFamily="34" charset="0"/>
              </a:rPr>
              <a:t> </a:t>
            </a:r>
            <a:r>
              <a:rPr lang="ru-RU" sz="1600" u="sng" dirty="0" err="1" smtClean="0">
                <a:ln>
                  <a:solidFill>
                    <a:schemeClr val="bg1"/>
                  </a:solidFill>
                </a:ln>
                <a:solidFill>
                  <a:srgbClr val="0563C1"/>
                </a:solidFill>
                <a:effectLst>
                  <a:outerShdw blurRad="38100" dist="38100" dir="2700000" algn="tl">
                    <a:srgbClr val="000000">
                      <a:alpha val="43137"/>
                    </a:srgbClr>
                  </a:outerShdw>
                </a:effectLst>
                <a:ea typeface="Times New Roman" panose="02020603050405020304" pitchFamily="18" charset="0"/>
                <a:hlinkClick r:id="rId3"/>
              </a:rPr>
              <a:t>zwr</a:t>
            </a:r>
            <a:r>
              <a:rPr lang="ru-RU" sz="1600" u="sng" dirty="0" smtClean="0">
                <a:ln>
                  <a:solidFill>
                    <a:schemeClr val="bg1"/>
                  </a:solidFill>
                </a:ln>
                <a:solidFill>
                  <a:srgbClr val="0563C1"/>
                </a:solidFill>
                <a:effectLst>
                  <a:outerShdw blurRad="38100" dist="38100" dir="2700000" algn="tl">
                    <a:srgbClr val="000000">
                      <a:alpha val="43137"/>
                    </a:srgbClr>
                  </a:outerShdw>
                </a:effectLst>
                <a:ea typeface="Times New Roman" panose="02020603050405020304" pitchFamily="18" charset="0"/>
                <a:hlinkClick r:id="rId3"/>
              </a:rPr>
              <a:t>@</a:t>
            </a:r>
            <a:r>
              <a:rPr lang="en-US" sz="1600" u="sng" dirty="0" err="1">
                <a:ln>
                  <a:solidFill>
                    <a:schemeClr val="bg1"/>
                  </a:solidFill>
                </a:ln>
                <a:solidFill>
                  <a:srgbClr val="0563C1"/>
                </a:solidFill>
                <a:effectLst>
                  <a:outerShdw blurRad="38100" dist="38100" dir="2700000" algn="tl">
                    <a:srgbClr val="000000">
                      <a:alpha val="43137"/>
                    </a:srgbClr>
                  </a:outerShdw>
                </a:effectLst>
                <a:ea typeface="Times New Roman" panose="02020603050405020304" pitchFamily="18" charset="0"/>
                <a:hlinkClick r:id="rId3"/>
              </a:rPr>
              <a:t>rossony</a:t>
            </a:r>
            <a:r>
              <a:rPr lang="ru-RU" sz="1600" u="sng" dirty="0">
                <a:ln>
                  <a:solidFill>
                    <a:schemeClr val="bg1"/>
                  </a:solidFill>
                </a:ln>
                <a:solidFill>
                  <a:srgbClr val="0563C1"/>
                </a:solidFill>
                <a:effectLst>
                  <a:outerShdw blurRad="38100" dist="38100" dir="2700000" algn="tl">
                    <a:srgbClr val="000000">
                      <a:alpha val="43137"/>
                    </a:srgbClr>
                  </a:outerShdw>
                </a:effectLst>
                <a:ea typeface="Times New Roman" panose="02020603050405020304" pitchFamily="18" charset="0"/>
                <a:hlinkClick r:id="rId3"/>
              </a:rPr>
              <a:t>-</a:t>
            </a:r>
            <a:r>
              <a:rPr lang="en-US" sz="1600" u="sng" dirty="0" err="1">
                <a:ln>
                  <a:solidFill>
                    <a:schemeClr val="bg1"/>
                  </a:solidFill>
                </a:ln>
                <a:solidFill>
                  <a:srgbClr val="0563C1"/>
                </a:solidFill>
                <a:effectLst>
                  <a:outerShdw blurRad="38100" dist="38100" dir="2700000" algn="tl">
                    <a:srgbClr val="000000">
                      <a:alpha val="43137"/>
                    </a:srgbClr>
                  </a:outerShdw>
                </a:effectLst>
                <a:ea typeface="Times New Roman" panose="02020603050405020304" pitchFamily="18" charset="0"/>
                <a:hlinkClick r:id="rId3"/>
              </a:rPr>
              <a:t>roo</a:t>
            </a:r>
            <a:r>
              <a:rPr lang="ru-RU" sz="1600" u="sng" dirty="0">
                <a:ln>
                  <a:solidFill>
                    <a:schemeClr val="bg1"/>
                  </a:solidFill>
                </a:ln>
                <a:solidFill>
                  <a:srgbClr val="0563C1"/>
                </a:solidFill>
                <a:effectLst>
                  <a:outerShdw blurRad="38100" dist="38100" dir="2700000" algn="tl">
                    <a:srgbClr val="000000">
                      <a:alpha val="43137"/>
                    </a:srgbClr>
                  </a:outerShdw>
                </a:effectLst>
                <a:ea typeface="Times New Roman" panose="02020603050405020304" pitchFamily="18" charset="0"/>
                <a:hlinkClick r:id="rId3"/>
              </a:rPr>
              <a:t>.</a:t>
            </a:r>
            <a:r>
              <a:rPr lang="en-US" sz="1600" u="sng" dirty="0" err="1">
                <a:ln>
                  <a:solidFill>
                    <a:schemeClr val="bg1"/>
                  </a:solidFill>
                </a:ln>
                <a:solidFill>
                  <a:srgbClr val="0563C1"/>
                </a:solidFill>
                <a:effectLst>
                  <a:outerShdw blurRad="38100" dist="38100" dir="2700000" algn="tl">
                    <a:srgbClr val="000000">
                      <a:alpha val="43137"/>
                    </a:srgbClr>
                  </a:outerShdw>
                </a:effectLst>
                <a:ea typeface="Times New Roman" panose="02020603050405020304" pitchFamily="18" charset="0"/>
                <a:hlinkClick r:id="rId3"/>
              </a:rPr>
              <a:t>gov</a:t>
            </a:r>
            <a:r>
              <a:rPr lang="ru-RU" sz="1600" u="sng" dirty="0">
                <a:ln>
                  <a:solidFill>
                    <a:schemeClr val="bg1"/>
                  </a:solidFill>
                </a:ln>
                <a:solidFill>
                  <a:srgbClr val="0563C1"/>
                </a:solidFill>
                <a:effectLst>
                  <a:outerShdw blurRad="38100" dist="38100" dir="2700000" algn="tl">
                    <a:srgbClr val="000000">
                      <a:alpha val="43137"/>
                    </a:srgbClr>
                  </a:outerShdw>
                </a:effectLst>
                <a:ea typeface="Times New Roman" panose="02020603050405020304" pitchFamily="18" charset="0"/>
                <a:hlinkClick r:id="rId3"/>
              </a:rPr>
              <a:t>.</a:t>
            </a:r>
            <a:r>
              <a:rPr lang="en-US" sz="1600" u="sng" dirty="0" smtClean="0">
                <a:ln>
                  <a:solidFill>
                    <a:schemeClr val="bg1"/>
                  </a:solidFill>
                </a:ln>
                <a:solidFill>
                  <a:srgbClr val="0563C1"/>
                </a:solidFill>
                <a:effectLst>
                  <a:outerShdw blurRad="38100" dist="38100" dir="2700000" algn="tl">
                    <a:srgbClr val="000000">
                      <a:alpha val="43137"/>
                    </a:srgbClr>
                  </a:outerShdw>
                </a:effectLst>
                <a:ea typeface="Times New Roman" panose="02020603050405020304" pitchFamily="18" charset="0"/>
                <a:hlinkClick r:id="rId3"/>
              </a:rPr>
              <a:t>by</a:t>
            </a:r>
            <a:endParaRPr lang="ru-RU" sz="1600" dirty="0" smtClean="0">
              <a:ln>
                <a:solidFill>
                  <a:schemeClr val="bg1"/>
                </a:solidFill>
              </a:ln>
              <a:effectLst>
                <a:outerShdw blurRad="38100" dist="38100" dir="2700000" algn="tl">
                  <a:srgbClr val="000000">
                    <a:alpha val="43137"/>
                  </a:srgbClr>
                </a:outerShdw>
              </a:effectLst>
            </a:endParaRPr>
          </a:p>
          <a:p>
            <a:r>
              <a:rPr lang="ru-RU" sz="1600" dirty="0">
                <a:effectLst>
                  <a:glow rad="177800">
                    <a:schemeClr val="bg1"/>
                  </a:glow>
                  <a:outerShdw blurRad="38100" dist="38100" dir="2700000" algn="tl">
                    <a:srgbClr val="000000">
                      <a:alpha val="43137"/>
                    </a:srgbClr>
                  </a:outerShdw>
                </a:effectLst>
                <a:ea typeface="Times New Roman" panose="02020603050405020304" pitchFamily="18" charset="0"/>
              </a:rPr>
              <a:t>Тел</a:t>
            </a:r>
            <a:r>
              <a:rPr lang="ru-RU" sz="1600" dirty="0" smtClean="0">
                <a:effectLst>
                  <a:glow rad="177800">
                    <a:schemeClr val="bg1"/>
                  </a:glow>
                  <a:outerShdw blurRad="38100" dist="38100" dir="2700000" algn="tl">
                    <a:srgbClr val="000000">
                      <a:alpha val="43137"/>
                    </a:srgbClr>
                  </a:outerShdw>
                </a:effectLst>
                <a:ea typeface="Times New Roman" panose="02020603050405020304" pitchFamily="18" charset="0"/>
              </a:rPr>
              <a:t>: +375(2159) 52118</a:t>
            </a:r>
            <a:endParaRPr lang="ru-RU" sz="1600" dirty="0">
              <a:effectLst>
                <a:glow rad="177800">
                  <a:schemeClr val="bg1"/>
                </a:glow>
                <a:outerShdw blurRad="38100" dist="38100" dir="2700000" algn="tl">
                  <a:srgbClr val="000000">
                    <a:alpha val="43137"/>
                  </a:srgbClr>
                </a:outerShdw>
              </a:effectLst>
              <a:ea typeface="Times New Roman" panose="02020603050405020304" pitchFamily="18" charset="0"/>
            </a:endParaRPr>
          </a:p>
          <a:p>
            <a:endParaRPr lang="ru-RU" sz="1600" u="sng" dirty="0" smtClean="0">
              <a:solidFill>
                <a:srgbClr val="0563C1"/>
              </a:solidFill>
              <a:latin typeface="Times New Roman" panose="02020603050405020304" pitchFamily="18" charset="0"/>
              <a:ea typeface="Times New Roman" panose="02020603050405020304" pitchFamily="18" charset="0"/>
            </a:endParaRPr>
          </a:p>
        </p:txBody>
      </p:sp>
      <p:sp>
        <p:nvSpPr>
          <p:cNvPr id="9" name="Прямоугольник 8"/>
          <p:cNvSpPr/>
          <p:nvPr/>
        </p:nvSpPr>
        <p:spPr>
          <a:xfrm>
            <a:off x="2355273" y="2454050"/>
            <a:ext cx="8000998" cy="2000548"/>
          </a:xfrm>
          <a:prstGeom prst="rect">
            <a:avLst/>
          </a:prstGeom>
          <a:noFill/>
        </p:spPr>
        <p:txBody>
          <a:bodyPr wrap="square" lIns="91440" tIns="45720" rIns="91440" bIns="45720">
            <a:spAutoFit/>
          </a:bodyPr>
          <a:lstStyle/>
          <a:p>
            <a:pPr algn="ctr"/>
            <a:r>
              <a:rPr lang="ru-RU" sz="4400" dirty="0" smtClean="0">
                <a:ln w="0"/>
                <a:solidFill>
                  <a:schemeClr val="bg1"/>
                </a:solidFill>
                <a:effectLst>
                  <a:outerShdw blurRad="38100" dist="19050" dir="2700000" algn="tl" rotWithShape="0">
                    <a:schemeClr val="dk1">
                      <a:alpha val="40000"/>
                    </a:schemeClr>
                  </a:outerShdw>
                </a:effectLst>
                <a:latin typeface="Gabriola" panose="04040605051002020D02" pitchFamily="82" charset="0"/>
              </a:rPr>
              <a:t>«Центр </a:t>
            </a:r>
            <a:r>
              <a:rPr lang="ru-RU" sz="4400" dirty="0">
                <a:ln w="0"/>
                <a:solidFill>
                  <a:schemeClr val="bg1"/>
                </a:solidFill>
                <a:effectLst>
                  <a:outerShdw blurRad="38100" dist="19050" dir="2700000" algn="tl" rotWithShape="0">
                    <a:schemeClr val="dk1">
                      <a:alpha val="40000"/>
                    </a:schemeClr>
                  </a:outerShdw>
                </a:effectLst>
                <a:latin typeface="Gabriola" panose="04040605051002020D02" pitchFamily="82" charset="0"/>
              </a:rPr>
              <a:t>дорожной безопасности </a:t>
            </a:r>
            <a:r>
              <a:rPr lang="ru-RU" sz="4400" dirty="0" smtClean="0">
                <a:ln w="0"/>
                <a:solidFill>
                  <a:schemeClr val="bg1"/>
                </a:solidFill>
                <a:effectLst>
                  <a:outerShdw blurRad="38100" dist="19050" dir="2700000" algn="tl" rotWithShape="0">
                    <a:schemeClr val="dk1">
                      <a:alpha val="40000"/>
                    </a:schemeClr>
                  </a:outerShdw>
                </a:effectLst>
                <a:latin typeface="Gabriola" panose="04040605051002020D02" pitchFamily="82" charset="0"/>
              </a:rPr>
              <a:t>«5 Д» </a:t>
            </a:r>
            <a:endParaRPr lang="ru-RU" sz="4400" dirty="0">
              <a:ln w="0"/>
              <a:solidFill>
                <a:schemeClr val="bg1"/>
              </a:solidFill>
              <a:effectLst>
                <a:outerShdw blurRad="38100" dist="19050" dir="2700000" algn="tl" rotWithShape="0">
                  <a:schemeClr val="dk1">
                    <a:alpha val="40000"/>
                  </a:schemeClr>
                </a:outerShdw>
              </a:effectLst>
              <a:latin typeface="Gabriola" panose="04040605051002020D02" pitchFamily="82" charset="0"/>
            </a:endParaRPr>
          </a:p>
          <a:p>
            <a:pPr algn="ctr"/>
            <a:r>
              <a:rPr lang="ru-RU" sz="4000" dirty="0">
                <a:ln w="0"/>
                <a:solidFill>
                  <a:schemeClr val="bg1"/>
                </a:solidFill>
                <a:effectLst>
                  <a:outerShdw blurRad="38100" dist="19050" dir="2700000" algn="tl" rotWithShape="0">
                    <a:schemeClr val="dk1">
                      <a:alpha val="40000"/>
                    </a:schemeClr>
                  </a:outerShdw>
                </a:effectLst>
                <a:latin typeface="Gabriola" panose="04040605051002020D02" pitchFamily="82" charset="0"/>
              </a:rPr>
              <a:t>(Дорога. Движение. Дети. Доверие. Долголетие</a:t>
            </a:r>
            <a:r>
              <a:rPr lang="ru-RU" sz="4000" dirty="0" smtClean="0">
                <a:ln w="0"/>
                <a:solidFill>
                  <a:schemeClr val="bg1"/>
                </a:solidFill>
                <a:effectLst>
                  <a:outerShdw blurRad="38100" dist="19050" dir="2700000" algn="tl" rotWithShape="0">
                    <a:schemeClr val="dk1">
                      <a:alpha val="40000"/>
                    </a:schemeClr>
                  </a:outerShdw>
                </a:effectLst>
                <a:latin typeface="Gabriola" panose="04040605051002020D02" pitchFamily="82" charset="0"/>
              </a:rPr>
              <a:t>)</a:t>
            </a:r>
            <a:endParaRPr lang="ru-RU" sz="4000" dirty="0">
              <a:ln w="0"/>
              <a:solidFill>
                <a:schemeClr val="bg1"/>
              </a:solidFill>
              <a:effectLst>
                <a:outerShdw blurRad="38100" dist="19050" dir="2700000" algn="tl" rotWithShape="0">
                  <a:schemeClr val="dk1">
                    <a:alpha val="40000"/>
                  </a:schemeClr>
                </a:outerShdw>
              </a:effectLst>
              <a:latin typeface="Gabriola" panose="04040605051002020D02" pitchFamily="82" charset="0"/>
            </a:endParaRPr>
          </a:p>
        </p:txBody>
      </p:sp>
      <p:sp>
        <p:nvSpPr>
          <p:cNvPr id="7" name="Прямоугольник 6"/>
          <p:cNvSpPr/>
          <p:nvPr/>
        </p:nvSpPr>
        <p:spPr>
          <a:xfrm>
            <a:off x="2949939" y="992351"/>
            <a:ext cx="6811667" cy="1569660"/>
          </a:xfrm>
          <a:prstGeom prst="rect">
            <a:avLst/>
          </a:prstGeom>
          <a:noFill/>
        </p:spPr>
        <p:txBody>
          <a:bodyPr wrap="square" lIns="91440" tIns="45720" rIns="91440" bIns="45720">
            <a:spAutoFit/>
          </a:bodyPr>
          <a:lstStyle/>
          <a:p>
            <a:pPr algn="ctr"/>
            <a:r>
              <a:rPr lang="ru-RU" sz="4800" b="0" cap="none" spc="0" dirty="0" smtClean="0">
                <a:ln w="0"/>
                <a:solidFill>
                  <a:schemeClr val="bg1"/>
                </a:solidFill>
                <a:effectLst>
                  <a:outerShdw blurRad="38100" dist="19050" dir="2700000" algn="tl" rotWithShape="0">
                    <a:schemeClr val="dk1">
                      <a:alpha val="40000"/>
                    </a:schemeClr>
                  </a:outerShdw>
                </a:effectLst>
                <a:latin typeface="Gabriola" panose="04040605051002020D02" pitchFamily="82" charset="0"/>
              </a:rPr>
              <a:t>Гуманитарный проект </a:t>
            </a:r>
          </a:p>
          <a:p>
            <a:pPr algn="ctr"/>
            <a:r>
              <a:rPr lang="ru-RU" sz="4800" b="0" cap="none" spc="0" dirty="0" smtClean="0">
                <a:ln w="0"/>
                <a:solidFill>
                  <a:schemeClr val="bg1"/>
                </a:solidFill>
                <a:effectLst>
                  <a:outerShdw blurRad="38100" dist="19050" dir="2700000" algn="tl" rotWithShape="0">
                    <a:schemeClr val="dk1">
                      <a:alpha val="40000"/>
                    </a:schemeClr>
                  </a:outerShdw>
                </a:effectLst>
                <a:latin typeface="Gabriola" panose="04040605051002020D02" pitchFamily="82" charset="0"/>
              </a:rPr>
              <a:t>для </a:t>
            </a:r>
            <a:r>
              <a:rPr lang="ru-RU" sz="4800" b="0" cap="none" spc="0" dirty="0" err="1" smtClean="0">
                <a:ln w="0"/>
                <a:solidFill>
                  <a:schemeClr val="bg1"/>
                </a:solidFill>
                <a:effectLst>
                  <a:outerShdw blurRad="38100" dist="19050" dir="2700000" algn="tl" rotWithShape="0">
                    <a:schemeClr val="dk1">
                      <a:alpha val="40000"/>
                    </a:schemeClr>
                  </a:outerShdw>
                </a:effectLst>
                <a:latin typeface="Gabriola" panose="04040605051002020D02" pitchFamily="82" charset="0"/>
              </a:rPr>
              <a:t>софинансирования</a:t>
            </a:r>
            <a:endParaRPr lang="ru-RU" sz="4800" b="0" cap="none" spc="0" dirty="0">
              <a:ln w="0"/>
              <a:solidFill>
                <a:schemeClr val="bg1"/>
              </a:solidFill>
              <a:effectLst>
                <a:outerShdw blurRad="38100" dist="19050" dir="2700000" algn="tl" rotWithShape="0">
                  <a:schemeClr val="dk1">
                    <a:alpha val="40000"/>
                  </a:schemeClr>
                </a:outerShdw>
              </a:effectLst>
              <a:latin typeface="Gabriola" panose="04040605051002020D02" pitchFamily="82" charset="0"/>
            </a:endParaRPr>
          </a:p>
        </p:txBody>
      </p:sp>
    </p:spTree>
    <p:extLst>
      <p:ext uri="{BB962C8B-B14F-4D97-AF65-F5344CB8AC3E}">
        <p14:creationId xmlns:p14="http://schemas.microsoft.com/office/powerpoint/2010/main" val="1791707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529" y="-297"/>
            <a:ext cx="12193057" cy="6858594"/>
          </a:xfrm>
          <a:prstGeom prst="rect">
            <a:avLst/>
          </a:prstGeom>
        </p:spPr>
      </p:pic>
      <p:pic>
        <p:nvPicPr>
          <p:cNvPr id="8" name="Рисунок 7"/>
          <p:cNvPicPr>
            <a:picLocks noChangeAspect="1"/>
          </p:cNvPicPr>
          <p:nvPr/>
        </p:nvPicPr>
        <p:blipFill>
          <a:blip r:embed="rId3"/>
          <a:stretch>
            <a:fillRect/>
          </a:stretch>
        </p:blipFill>
        <p:spPr>
          <a:xfrm>
            <a:off x="1415141" y="130425"/>
            <a:ext cx="9361715" cy="6597150"/>
          </a:xfrm>
          <a:prstGeom prst="rect">
            <a:avLst/>
          </a:prstGeom>
        </p:spPr>
      </p:pic>
      <p:sp>
        <p:nvSpPr>
          <p:cNvPr id="6" name="Прямоугольник 5"/>
          <p:cNvSpPr/>
          <p:nvPr/>
        </p:nvSpPr>
        <p:spPr>
          <a:xfrm>
            <a:off x="2042824" y="428178"/>
            <a:ext cx="7633855" cy="6001643"/>
          </a:xfrm>
          <a:prstGeom prst="rect">
            <a:avLst/>
          </a:prstGeom>
          <a:noFill/>
        </p:spPr>
        <p:txBody>
          <a:bodyPr wrap="square" lIns="91440" tIns="45720" rIns="91440" bIns="45720">
            <a:spAutoFit/>
          </a:bodyPr>
          <a:lstStyle/>
          <a:p>
            <a:pPr algn="ctr"/>
            <a:r>
              <a:rPr lang="ru-RU" sz="2400" dirty="0" smtClean="0">
                <a:ln w="0"/>
                <a:solidFill>
                  <a:schemeClr val="accent2">
                    <a:lumMod val="75000"/>
                  </a:schemeClr>
                </a:solidFill>
                <a:effectLst>
                  <a:glow rad="165100">
                    <a:schemeClr val="bg1"/>
                  </a:glow>
                  <a:outerShdw blurRad="38100" dist="19050" dir="2700000" algn="tl" rotWithShape="0">
                    <a:schemeClr val="dk1">
                      <a:alpha val="40000"/>
                    </a:schemeClr>
                  </a:outerShdw>
                </a:effectLst>
              </a:rPr>
              <a:t>Планируемая деятельность после окончания проекта: </a:t>
            </a:r>
          </a:p>
          <a:p>
            <a:pPr algn="just"/>
            <a:r>
              <a:rPr lang="ru-RU" sz="2400" dirty="0" smtClean="0">
                <a:effectLst>
                  <a:glow rad="165100">
                    <a:schemeClr val="bg1"/>
                  </a:glow>
                  <a:outerShdw blurRad="38100" dist="38100" dir="2700000" algn="tl">
                    <a:srgbClr val="000000">
                      <a:alpha val="43137"/>
                    </a:srgbClr>
                  </a:outerShdw>
                </a:effectLst>
                <a:ea typeface="Calibri" panose="020F0502020204030204" pitchFamily="34" charset="0"/>
              </a:rPr>
              <a:t>      Созданное пространство будет использоваться </a:t>
            </a:r>
            <a:r>
              <a:rPr lang="ru-RU" sz="2400" dirty="0">
                <a:effectLst>
                  <a:glow rad="165100">
                    <a:schemeClr val="bg1"/>
                  </a:glow>
                  <a:outerShdw blurRad="38100" dist="38100" dir="2700000" algn="tl">
                    <a:srgbClr val="000000">
                      <a:alpha val="43137"/>
                    </a:srgbClr>
                  </a:outerShdw>
                </a:effectLst>
                <a:ea typeface="Calibri" panose="020F0502020204030204" pitchFamily="34" charset="0"/>
              </a:rPr>
              <a:t>для обучения населения района безопасности дорожного движения, проведения информационно-профилактических акций, конкурсов, фестивалей, профилактики правонарушений в подростковой </a:t>
            </a:r>
            <a:r>
              <a:rPr lang="ru-RU" sz="2400" dirty="0" smtClean="0">
                <a:effectLst>
                  <a:glow rad="165100">
                    <a:schemeClr val="bg1"/>
                  </a:glow>
                  <a:outerShdw blurRad="38100" dist="38100" dir="2700000" algn="tl">
                    <a:srgbClr val="000000">
                      <a:alpha val="43137"/>
                    </a:srgbClr>
                  </a:outerShdw>
                </a:effectLst>
                <a:ea typeface="Calibri" panose="020F0502020204030204" pitchFamily="34" charset="0"/>
              </a:rPr>
              <a:t>среде. </a:t>
            </a:r>
          </a:p>
          <a:p>
            <a:pPr algn="just"/>
            <a:r>
              <a:rPr lang="ru-RU" sz="2400" dirty="0">
                <a:effectLst>
                  <a:glow rad="165100">
                    <a:schemeClr val="bg1"/>
                  </a:glow>
                  <a:outerShdw blurRad="38100" dist="38100" dir="2700000" algn="tl">
                    <a:srgbClr val="000000">
                      <a:alpha val="43137"/>
                    </a:srgbClr>
                  </a:outerShdw>
                </a:effectLst>
                <a:ea typeface="Calibri" panose="020F0502020204030204" pitchFamily="34" charset="0"/>
              </a:rPr>
              <a:t> </a:t>
            </a:r>
            <a:r>
              <a:rPr lang="ru-RU" sz="2400" dirty="0" smtClean="0">
                <a:effectLst>
                  <a:glow rad="165100">
                    <a:schemeClr val="bg1"/>
                  </a:glow>
                  <a:outerShdw blurRad="38100" dist="38100" dir="2700000" algn="tl">
                    <a:srgbClr val="000000">
                      <a:alpha val="43137"/>
                    </a:srgbClr>
                  </a:outerShdw>
                </a:effectLst>
                <a:ea typeface="Calibri" panose="020F0502020204030204" pitchFamily="34" charset="0"/>
              </a:rPr>
              <a:t>      Планируется открытие объединений </a:t>
            </a:r>
            <a:r>
              <a:rPr lang="ru-RU" sz="2400" dirty="0">
                <a:effectLst>
                  <a:glow rad="165100">
                    <a:schemeClr val="bg1"/>
                  </a:glow>
                  <a:outerShdw blurRad="38100" dist="38100" dir="2700000" algn="tl">
                    <a:srgbClr val="000000">
                      <a:alpha val="43137"/>
                    </a:srgbClr>
                  </a:outerShdw>
                </a:effectLst>
                <a:ea typeface="Calibri" panose="020F0502020204030204" pitchFamily="34" charset="0"/>
              </a:rPr>
              <a:t>по интересам и клубов для разных групп населения, создание отряда юных инспекторов дорожного движения,  подготовка волонтеров, разработка дидактических игр, познавательных программ по теме безопасности дорожного движения, образовательных программ по обучению управлению средствами персональной мобильности детей и молодежи, образовательных программ по направлению для педагогов, обмен опытом </a:t>
            </a:r>
          </a:p>
        </p:txBody>
      </p:sp>
    </p:spTree>
    <p:extLst>
      <p:ext uri="{BB962C8B-B14F-4D97-AF65-F5344CB8AC3E}">
        <p14:creationId xmlns:p14="http://schemas.microsoft.com/office/powerpoint/2010/main" val="1026684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22"/>
            <a:ext cx="12192000" cy="6857354"/>
          </a:xfrm>
          <a:prstGeom prst="rect">
            <a:avLst/>
          </a:prstGeom>
        </p:spPr>
      </p:pic>
      <p:sp>
        <p:nvSpPr>
          <p:cNvPr id="9" name="Прямоугольник 8"/>
          <p:cNvSpPr/>
          <p:nvPr/>
        </p:nvSpPr>
        <p:spPr>
          <a:xfrm>
            <a:off x="1016000" y="276248"/>
            <a:ext cx="10363200" cy="6342265"/>
          </a:xfrm>
          <a:prstGeom prst="rect">
            <a:avLst/>
          </a:prstGeom>
          <a:solidFill>
            <a:schemeClr val="accent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1925780" y="548640"/>
            <a:ext cx="7703128" cy="461665"/>
          </a:xfrm>
          <a:prstGeom prst="rect">
            <a:avLst/>
          </a:prstGeom>
          <a:noFill/>
        </p:spPr>
        <p:txBody>
          <a:bodyPr wrap="square" lIns="91440" tIns="45720" rIns="91440" bIns="45720">
            <a:spAutoFit/>
          </a:bodyPr>
          <a:lstStyle/>
          <a:p>
            <a:pPr algn="just"/>
            <a:r>
              <a:rPr lang="ru-RU" sz="2400" dirty="0" smtClean="0">
                <a:ln w="0"/>
                <a:solidFill>
                  <a:schemeClr val="accent2">
                    <a:lumMod val="75000"/>
                  </a:schemeClr>
                </a:solidFill>
                <a:effectLst>
                  <a:glow rad="228600">
                    <a:schemeClr val="bg1"/>
                  </a:glow>
                  <a:outerShdw blurRad="38100" dist="19050" dir="2700000" algn="tl" rotWithShape="0">
                    <a:schemeClr val="dk1">
                      <a:alpha val="40000"/>
                    </a:schemeClr>
                  </a:outerShdw>
                </a:effectLst>
              </a:rPr>
              <a:t>Срок </a:t>
            </a:r>
            <a:r>
              <a:rPr lang="ru-RU" sz="2400" dirty="0">
                <a:ln w="0"/>
                <a:solidFill>
                  <a:schemeClr val="accent2">
                    <a:lumMod val="75000"/>
                  </a:schemeClr>
                </a:solidFill>
                <a:effectLst>
                  <a:glow rad="228600">
                    <a:schemeClr val="bg1"/>
                  </a:glow>
                  <a:outerShdw blurRad="38100" dist="19050" dir="2700000" algn="tl" rotWithShape="0">
                    <a:schemeClr val="dk1">
                      <a:alpha val="40000"/>
                    </a:schemeClr>
                  </a:outerShdw>
                </a:effectLst>
              </a:rPr>
              <a:t>реализации проекта: </a:t>
            </a:r>
            <a:r>
              <a:rPr lang="ru-RU" sz="2400" dirty="0" smtClean="0">
                <a:ln w="0"/>
                <a:effectLst>
                  <a:outerShdw blurRad="38100" dist="19050" dir="2700000" algn="tl" rotWithShape="0">
                    <a:schemeClr val="dk1">
                      <a:alpha val="40000"/>
                    </a:schemeClr>
                  </a:outerShdw>
                </a:effectLst>
              </a:rPr>
              <a:t>24 месяца, далее – постоянно </a:t>
            </a:r>
            <a:endParaRPr lang="ru-RU" sz="2400" b="0" cap="none" spc="0" dirty="0">
              <a:ln w="0"/>
              <a:solidFill>
                <a:schemeClr val="tx1"/>
              </a:solidFill>
              <a:effectLst>
                <a:outerShdw blurRad="38100" dist="19050" dir="2700000" algn="tl" rotWithShape="0">
                  <a:schemeClr val="dk1">
                    <a:alpha val="40000"/>
                  </a:schemeClr>
                </a:outerShdw>
              </a:effectLst>
            </a:endParaRPr>
          </a:p>
        </p:txBody>
      </p:sp>
      <p:sp>
        <p:nvSpPr>
          <p:cNvPr id="6" name="Прямоугольник 5"/>
          <p:cNvSpPr/>
          <p:nvPr/>
        </p:nvSpPr>
        <p:spPr>
          <a:xfrm>
            <a:off x="1925780" y="1278020"/>
            <a:ext cx="8395856" cy="1569660"/>
          </a:xfrm>
          <a:prstGeom prst="rect">
            <a:avLst/>
          </a:prstGeom>
          <a:noFill/>
        </p:spPr>
        <p:txBody>
          <a:bodyPr wrap="square" lIns="91440" tIns="45720" rIns="91440" bIns="45720">
            <a:spAutoFit/>
          </a:bodyPr>
          <a:lstStyle/>
          <a:p>
            <a:r>
              <a:rPr lang="ru-RU" sz="2400" dirty="0" smtClean="0">
                <a:ln w="0"/>
                <a:solidFill>
                  <a:schemeClr val="accent2">
                    <a:lumMod val="75000"/>
                  </a:schemeClr>
                </a:solidFill>
                <a:effectLst>
                  <a:glow rad="203200">
                    <a:schemeClr val="bg1"/>
                  </a:glow>
                  <a:outerShdw blurRad="38100" dist="19050" dir="2700000" algn="tl" rotWithShape="0">
                    <a:schemeClr val="dk1">
                      <a:alpha val="40000"/>
                    </a:schemeClr>
                  </a:outerShdw>
                </a:effectLst>
              </a:rPr>
              <a:t>Цель проекта: </a:t>
            </a:r>
            <a:r>
              <a:rPr lang="ru-RU" sz="2400" dirty="0" smtClean="0">
                <a:ln w="0"/>
                <a:effectLst>
                  <a:outerShdw blurRad="38100" dist="19050" dir="2700000" algn="tl" rotWithShape="0">
                    <a:schemeClr val="dk1">
                      <a:alpha val="40000"/>
                    </a:schemeClr>
                  </a:outerShdw>
                </a:effectLst>
              </a:rPr>
              <a:t>создание </a:t>
            </a:r>
            <a:r>
              <a:rPr lang="ru-RU" sz="2400" dirty="0">
                <a:ln w="0"/>
                <a:effectLst>
                  <a:outerShdw blurRad="38100" dist="19050" dir="2700000" algn="tl" rotWithShape="0">
                    <a:schemeClr val="dk1">
                      <a:alpha val="40000"/>
                    </a:schemeClr>
                  </a:outerShdw>
                </a:effectLst>
              </a:rPr>
              <a:t>центра дорожной безопасности для обучения детей и взрослых основам безопасности дорожного движения, сохранение жизни и здоровья населения самого малочисленного района Республики Беларусь</a:t>
            </a:r>
            <a:endParaRPr lang="ru-RU" sz="2800" b="0" cap="none" spc="0" dirty="0">
              <a:ln w="0"/>
              <a:solidFill>
                <a:schemeClr val="tx1"/>
              </a:solidFill>
              <a:effectLst>
                <a:outerShdw blurRad="38100" dist="19050" dir="2700000" algn="tl" rotWithShape="0">
                  <a:schemeClr val="dk1">
                    <a:alpha val="40000"/>
                  </a:schemeClr>
                </a:outerShdw>
              </a:effectLst>
            </a:endParaRPr>
          </a:p>
        </p:txBody>
      </p:sp>
      <p:sp>
        <p:nvSpPr>
          <p:cNvPr id="7" name="Прямоугольник 6"/>
          <p:cNvSpPr/>
          <p:nvPr/>
        </p:nvSpPr>
        <p:spPr>
          <a:xfrm>
            <a:off x="1865995" y="3251204"/>
            <a:ext cx="4230005" cy="461665"/>
          </a:xfrm>
          <a:prstGeom prst="rect">
            <a:avLst/>
          </a:prstGeom>
          <a:noFill/>
        </p:spPr>
        <p:txBody>
          <a:bodyPr wrap="none" lIns="91440" tIns="45720" rIns="91440" bIns="45720">
            <a:spAutoFit/>
          </a:bodyPr>
          <a:lstStyle/>
          <a:p>
            <a:pPr algn="ctr"/>
            <a:r>
              <a:rPr lang="ru-RU" sz="2400" dirty="0">
                <a:ln w="0"/>
                <a:solidFill>
                  <a:schemeClr val="accent2">
                    <a:lumMod val="75000"/>
                  </a:schemeClr>
                </a:solidFill>
                <a:effectLst>
                  <a:glow rad="266700">
                    <a:schemeClr val="bg1"/>
                  </a:glow>
                  <a:outerShdw blurRad="38100" dist="19050" dir="2700000" algn="tl" rotWithShape="0">
                    <a:schemeClr val="dk1">
                      <a:alpha val="40000"/>
                    </a:schemeClr>
                  </a:outerShdw>
                </a:effectLst>
              </a:rPr>
              <a:t>Требуемая сумма: </a:t>
            </a:r>
            <a:r>
              <a:rPr lang="ru-RU" sz="2400" dirty="0">
                <a:ln w="0"/>
                <a:effectLst>
                  <a:outerShdw blurRad="38100" dist="19050" dir="2700000" algn="tl" rotWithShape="0">
                    <a:schemeClr val="dk1">
                      <a:alpha val="40000"/>
                    </a:schemeClr>
                  </a:outerShdw>
                </a:effectLst>
              </a:rPr>
              <a:t>100000 </a:t>
            </a:r>
            <a:r>
              <a:rPr lang="en-US" sz="2400" dirty="0" smtClean="0">
                <a:ln w="0"/>
                <a:effectLst>
                  <a:outerShdw blurRad="38100" dist="19050" dir="2700000" algn="tl" rotWithShape="0">
                    <a:schemeClr val="dk1">
                      <a:alpha val="40000"/>
                    </a:schemeClr>
                  </a:outerShdw>
                </a:effectLst>
              </a:rPr>
              <a:t>USD</a:t>
            </a:r>
            <a:r>
              <a:rPr lang="ru-RU" sz="2400" dirty="0" smtClean="0">
                <a:ln w="0"/>
                <a:effectLst>
                  <a:outerShdw blurRad="38100" dist="19050" dir="2700000" algn="tl" rotWithShape="0">
                    <a:schemeClr val="dk1">
                      <a:alpha val="40000"/>
                    </a:schemeClr>
                  </a:outerShdw>
                </a:effectLst>
              </a:rPr>
              <a:t> </a:t>
            </a:r>
            <a:endParaRPr lang="ru-RU" sz="2400" b="0" cap="none" spc="0" dirty="0">
              <a:ln w="0"/>
              <a:solidFill>
                <a:schemeClr val="tx1"/>
              </a:solidFill>
              <a:effectLst>
                <a:outerShdw blurRad="38100" dist="19050" dir="2700000" algn="tl" rotWithShape="0">
                  <a:schemeClr val="dk1">
                    <a:alpha val="40000"/>
                  </a:schemeClr>
                </a:outerShdw>
              </a:effectLst>
            </a:endParaRPr>
          </a:p>
        </p:txBody>
      </p:sp>
      <p:sp>
        <p:nvSpPr>
          <p:cNvPr id="8" name="Прямоугольник с одним скругленным углом 7"/>
          <p:cNvSpPr/>
          <p:nvPr/>
        </p:nvSpPr>
        <p:spPr>
          <a:xfrm>
            <a:off x="1925780" y="3856529"/>
            <a:ext cx="8395856" cy="1938992"/>
          </a:xfrm>
          <a:prstGeom prst="round1Rect">
            <a:avLst/>
          </a:prstGeom>
          <a:noFill/>
        </p:spPr>
        <p:txBody>
          <a:bodyPr wrap="square" lIns="91440" tIns="45720" rIns="91440" bIns="45720">
            <a:spAutoFit/>
          </a:bodyPr>
          <a:lstStyle/>
          <a:p>
            <a:pPr algn="just"/>
            <a:r>
              <a:rPr lang="ru-RU" sz="2400" dirty="0" err="1" smtClean="0">
                <a:ln w="0"/>
                <a:solidFill>
                  <a:schemeClr val="accent2">
                    <a:lumMod val="75000"/>
                  </a:schemeClr>
                </a:solidFill>
                <a:effectLst>
                  <a:glow rad="266700">
                    <a:schemeClr val="bg1"/>
                  </a:glow>
                  <a:outerShdw blurRad="38100" dist="19050" dir="2700000" algn="tl" rotWithShape="0">
                    <a:schemeClr val="dk1">
                      <a:alpha val="40000"/>
                    </a:schemeClr>
                  </a:outerShdw>
                </a:effectLst>
              </a:rPr>
              <a:t>Софинансирование</a:t>
            </a:r>
            <a:r>
              <a:rPr lang="ru-RU" sz="2400" dirty="0" smtClean="0">
                <a:ln w="0"/>
                <a:solidFill>
                  <a:schemeClr val="accent2">
                    <a:lumMod val="75000"/>
                  </a:schemeClr>
                </a:solidFill>
                <a:effectLst>
                  <a:glow rad="266700">
                    <a:schemeClr val="bg1"/>
                  </a:glow>
                  <a:outerShdw blurRad="38100" dist="19050" dir="2700000" algn="tl" rotWithShape="0">
                    <a:schemeClr val="dk1">
                      <a:alpha val="40000"/>
                    </a:schemeClr>
                  </a:outerShdw>
                </a:effectLst>
              </a:rPr>
              <a:t>: </a:t>
            </a:r>
            <a:r>
              <a:rPr lang="ru-RU" sz="2400" dirty="0" err="1" smtClean="0">
                <a:ln w="0"/>
                <a:effectLst>
                  <a:outerShdw blurRad="38100" dist="19050" dir="2700000" algn="tl" rotWithShape="0">
                    <a:schemeClr val="dk1">
                      <a:alpha val="40000"/>
                    </a:schemeClr>
                  </a:outerShdw>
                </a:effectLst>
              </a:rPr>
              <a:t>неденежный</a:t>
            </a:r>
            <a:r>
              <a:rPr lang="ru-RU" sz="2400" dirty="0" smtClean="0">
                <a:ln w="0"/>
                <a:effectLst>
                  <a:outerShdw blurRad="38100" dist="19050" dir="2700000" algn="tl" rotWithShape="0">
                    <a:schemeClr val="dk1">
                      <a:alpha val="40000"/>
                    </a:schemeClr>
                  </a:outerShdw>
                </a:effectLst>
              </a:rPr>
              <a:t> вклад </a:t>
            </a:r>
            <a:r>
              <a:rPr lang="ru-RU" sz="2400" dirty="0">
                <a:ln w="0"/>
                <a:effectLst>
                  <a:outerShdw blurRad="38100" dist="19050" dir="2700000" algn="tl" rotWithShape="0">
                    <a:schemeClr val="dk1">
                      <a:alpha val="40000"/>
                    </a:schemeClr>
                  </a:outerShdw>
                </a:effectLst>
              </a:rPr>
              <a:t>– помещение для центра дорожной безопасности, предоставление образовательных услуг, подготовка волонтеров, обучение педагогов из других регионов области и республики, международный обмен опытом</a:t>
            </a:r>
            <a:endParaRPr lang="ru-RU" sz="2400" dirty="0" smtClean="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13997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529" y="-297"/>
            <a:ext cx="12193057" cy="6858594"/>
          </a:xfrm>
          <a:prstGeom prst="rect">
            <a:avLst/>
          </a:prstGeom>
        </p:spPr>
      </p:pic>
      <p:pic>
        <p:nvPicPr>
          <p:cNvPr id="8" name="Рисунок 7"/>
          <p:cNvPicPr>
            <a:picLocks noChangeAspect="1"/>
          </p:cNvPicPr>
          <p:nvPr/>
        </p:nvPicPr>
        <p:blipFill>
          <a:blip r:embed="rId3"/>
          <a:stretch>
            <a:fillRect/>
          </a:stretch>
        </p:blipFill>
        <p:spPr>
          <a:xfrm>
            <a:off x="1393371" y="151993"/>
            <a:ext cx="9361715" cy="6597150"/>
          </a:xfrm>
          <a:prstGeom prst="rect">
            <a:avLst/>
          </a:prstGeom>
        </p:spPr>
      </p:pic>
      <p:sp>
        <p:nvSpPr>
          <p:cNvPr id="6" name="Прямоугольник 5"/>
          <p:cNvSpPr/>
          <p:nvPr/>
        </p:nvSpPr>
        <p:spPr>
          <a:xfrm>
            <a:off x="2431471" y="151993"/>
            <a:ext cx="7329055" cy="6894195"/>
          </a:xfrm>
          <a:prstGeom prst="rect">
            <a:avLst/>
          </a:prstGeom>
          <a:noFill/>
        </p:spPr>
        <p:txBody>
          <a:bodyPr wrap="square" lIns="91440" tIns="45720" rIns="91440" bIns="45720">
            <a:spAutoFit/>
          </a:bodyPr>
          <a:lstStyle/>
          <a:p>
            <a:pPr algn="ctr"/>
            <a:r>
              <a:rPr lang="ru-RU" sz="2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Задачи проекта: </a:t>
            </a:r>
          </a:p>
          <a:p>
            <a:pPr algn="just"/>
            <a:r>
              <a:rPr lang="ru-RU" sz="2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 </a:t>
            </a:r>
            <a:r>
              <a:rPr lang="ru-RU" sz="2200" dirty="0">
                <a:ln w="0"/>
                <a:effectLst>
                  <a:glow rad="127000">
                    <a:schemeClr val="bg1"/>
                  </a:glow>
                  <a:outerShdw blurRad="38100" dist="19050" dir="2700000" algn="tl" rotWithShape="0">
                    <a:schemeClr val="dk1">
                      <a:alpha val="40000"/>
                    </a:schemeClr>
                  </a:outerShdw>
                </a:effectLst>
              </a:rPr>
              <a:t>привлечение внимания общественности к проблемам обеспечения дорожной безопасности;</a:t>
            </a:r>
          </a:p>
          <a:p>
            <a:pPr algn="just"/>
            <a:r>
              <a:rPr lang="ru-RU" sz="2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a:t>
            </a:r>
            <a:r>
              <a:rPr lang="ru-RU" sz="2200" dirty="0" smtClean="0">
                <a:ln w="0"/>
                <a:effectLst>
                  <a:glow rad="127000">
                    <a:schemeClr val="bg1"/>
                  </a:glow>
                  <a:outerShdw blurRad="38100" dist="19050" dir="2700000" algn="tl" rotWithShape="0">
                    <a:schemeClr val="dk1">
                      <a:alpha val="40000"/>
                    </a:schemeClr>
                  </a:outerShdw>
                </a:effectLst>
              </a:rPr>
              <a:t> </a:t>
            </a:r>
            <a:r>
              <a:rPr lang="ru-RU" sz="2200" dirty="0">
                <a:ln w="0"/>
                <a:effectLst>
                  <a:glow rad="127000">
                    <a:schemeClr val="bg1"/>
                  </a:glow>
                  <a:outerShdw blurRad="38100" dist="19050" dir="2700000" algn="tl" rotWithShape="0">
                    <a:schemeClr val="dk1">
                      <a:alpha val="40000"/>
                    </a:schemeClr>
                  </a:outerShdw>
                </a:effectLst>
              </a:rPr>
              <a:t>совершенствование работы по обеспечению безопасной жизнедеятельности детей дошкольного и школьного возраста, детей-инвалидов, законных представителей несовершеннолетних, молодежи, людей с ограниченными возможностями, пожилых людей;</a:t>
            </a:r>
          </a:p>
          <a:p>
            <a:pPr algn="just"/>
            <a:r>
              <a:rPr lang="ru-RU" sz="2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a:t>
            </a:r>
            <a:r>
              <a:rPr lang="ru-RU" sz="2200" dirty="0" smtClean="0">
                <a:ln w="0"/>
                <a:effectLst>
                  <a:glow rad="127000">
                    <a:schemeClr val="bg1"/>
                  </a:glow>
                  <a:outerShdw blurRad="38100" dist="19050" dir="2700000" algn="tl" rotWithShape="0">
                    <a:schemeClr val="dk1">
                      <a:alpha val="40000"/>
                    </a:schemeClr>
                  </a:outerShdw>
                </a:effectLst>
              </a:rPr>
              <a:t> </a:t>
            </a:r>
            <a:r>
              <a:rPr lang="ru-RU" sz="2200" dirty="0">
                <a:ln w="0"/>
                <a:effectLst>
                  <a:glow rad="127000">
                    <a:schemeClr val="bg1"/>
                  </a:glow>
                  <a:outerShdw blurRad="38100" dist="19050" dir="2700000" algn="tl" rotWithShape="0">
                    <a:schemeClr val="dk1">
                      <a:alpha val="40000"/>
                    </a:schemeClr>
                  </a:outerShdw>
                </a:effectLst>
              </a:rPr>
              <a:t>обучение волонтеров по пропаганде правил дорожного движения среди широких слоев населения;</a:t>
            </a:r>
          </a:p>
          <a:p>
            <a:pPr algn="just"/>
            <a:r>
              <a:rPr lang="ru-RU" sz="2200" dirty="0">
                <a:ln w="0"/>
                <a:solidFill>
                  <a:schemeClr val="accent2">
                    <a:lumMod val="75000"/>
                  </a:schemeClr>
                </a:solidFill>
                <a:effectLst>
                  <a:glow rad="127000">
                    <a:schemeClr val="bg1"/>
                  </a:glow>
                  <a:outerShdw blurRad="38100" dist="19050" dir="2700000" algn="tl" rotWithShape="0">
                    <a:schemeClr val="dk1">
                      <a:alpha val="40000"/>
                    </a:schemeClr>
                  </a:outerShdw>
                </a:effectLst>
              </a:rPr>
              <a:t>- </a:t>
            </a:r>
            <a:r>
              <a:rPr lang="ru-RU" sz="2200" dirty="0" smtClean="0">
                <a:ln w="0"/>
                <a:effectLst>
                  <a:glow rad="127000">
                    <a:schemeClr val="bg1"/>
                  </a:glow>
                  <a:outerShdw blurRad="38100" dist="19050" dir="2700000" algn="tl" rotWithShape="0">
                    <a:schemeClr val="dk1">
                      <a:alpha val="40000"/>
                    </a:schemeClr>
                  </a:outerShdw>
                </a:effectLst>
              </a:rPr>
              <a:t>формирование </a:t>
            </a:r>
            <a:r>
              <a:rPr lang="ru-RU" sz="2200" dirty="0">
                <a:ln w="0"/>
                <a:effectLst>
                  <a:glow rad="127000">
                    <a:schemeClr val="bg1"/>
                  </a:glow>
                  <a:outerShdw blurRad="38100" dist="19050" dir="2700000" algn="tl" rotWithShape="0">
                    <a:schemeClr val="dk1">
                      <a:alpha val="40000"/>
                    </a:schemeClr>
                  </a:outerShdw>
                </a:effectLst>
              </a:rPr>
              <a:t>навыков безопасного поведения на </a:t>
            </a:r>
            <a:r>
              <a:rPr lang="ru-RU" sz="2200" dirty="0" smtClean="0">
                <a:ln w="0"/>
                <a:effectLst>
                  <a:glow rad="127000">
                    <a:schemeClr val="bg1"/>
                  </a:glow>
                  <a:outerShdw blurRad="38100" dist="19050" dir="2700000" algn="tl" rotWithShape="0">
                    <a:schemeClr val="dk1">
                      <a:alpha val="40000"/>
                    </a:schemeClr>
                  </a:outerShdw>
                </a:effectLst>
              </a:rPr>
              <a:t>дорогах;</a:t>
            </a:r>
          </a:p>
          <a:p>
            <a:pPr algn="just"/>
            <a:r>
              <a:rPr lang="ru-RU" sz="2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 </a:t>
            </a:r>
            <a:r>
              <a:rPr lang="ru-RU" sz="2200" dirty="0">
                <a:ln w="0"/>
                <a:effectLst>
                  <a:glow rad="127000">
                    <a:schemeClr val="bg1"/>
                  </a:glow>
                  <a:outerShdw blurRad="38100" dist="19050" dir="2700000" algn="tl" rotWithShape="0">
                    <a:schemeClr val="dk1">
                      <a:alpha val="40000"/>
                    </a:schemeClr>
                  </a:outerShdw>
                </a:effectLst>
              </a:rPr>
              <a:t>развитие творческого мышления, создание условий для саморазвития личности детей и молодежи;</a:t>
            </a:r>
          </a:p>
          <a:p>
            <a:pPr algn="just"/>
            <a:r>
              <a:rPr lang="ru-RU" sz="2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 </a:t>
            </a:r>
            <a:r>
              <a:rPr lang="ru-RU" sz="2200" dirty="0" smtClean="0">
                <a:ln w="0"/>
                <a:effectLst>
                  <a:glow rad="127000">
                    <a:schemeClr val="bg1"/>
                  </a:glow>
                  <a:outerShdw blurRad="38100" dist="19050" dir="2700000" algn="tl" rotWithShape="0">
                    <a:schemeClr val="dk1">
                      <a:alpha val="40000"/>
                    </a:schemeClr>
                  </a:outerShdw>
                </a:effectLst>
              </a:rPr>
              <a:t>воспитание </a:t>
            </a:r>
            <a:r>
              <a:rPr lang="ru-RU" sz="2200" dirty="0">
                <a:ln w="0"/>
                <a:effectLst>
                  <a:glow rad="127000">
                    <a:schemeClr val="bg1"/>
                  </a:glow>
                  <a:outerShdw blurRad="38100" dist="19050" dir="2700000" algn="tl" rotWithShape="0">
                    <a:schemeClr val="dk1">
                      <a:alpha val="40000"/>
                    </a:schemeClr>
                  </a:outerShdw>
                </a:effectLst>
              </a:rPr>
              <a:t>гражданско-патриотического самосознания личности, лидерских качеств, навыков здорового образа жизни, взаимовыручки, взаимопомощи, чувства сострадания и милосердия у подрастающего поколения и работающей молодежи </a:t>
            </a:r>
            <a:r>
              <a:rPr lang="ru-RU" sz="2200" dirty="0" smtClean="0">
                <a:ln w="0"/>
                <a:effectLst>
                  <a:glow rad="127000">
                    <a:schemeClr val="bg1"/>
                  </a:glow>
                  <a:outerShdw blurRad="38100" dist="19050" dir="2700000" algn="tl" rotWithShape="0">
                    <a:schemeClr val="dk1">
                      <a:alpha val="40000"/>
                    </a:schemeClr>
                  </a:outerShdw>
                </a:effectLst>
              </a:rPr>
              <a:t>района.</a:t>
            </a:r>
            <a:endParaRPr lang="ru-RU" sz="2200" dirty="0">
              <a:ln w="0"/>
              <a:effectLst>
                <a:glow rad="127000">
                  <a:schemeClr val="bg1"/>
                </a:glow>
                <a:outerShdw blurRad="38100" dist="19050" dir="2700000" algn="tl" rotWithShape="0">
                  <a:schemeClr val="dk1">
                    <a:alpha val="40000"/>
                  </a:schemeClr>
                </a:outerShdw>
              </a:effectLst>
            </a:endParaRPr>
          </a:p>
          <a:p>
            <a:pPr algn="just"/>
            <a:endParaRPr lang="ru-RU" sz="24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757885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529" y="-297"/>
            <a:ext cx="12193057" cy="6858594"/>
          </a:xfrm>
          <a:prstGeom prst="rect">
            <a:avLst/>
          </a:prstGeom>
        </p:spPr>
      </p:pic>
      <p:pic>
        <p:nvPicPr>
          <p:cNvPr id="8" name="Рисунок 7"/>
          <p:cNvPicPr>
            <a:picLocks noChangeAspect="1"/>
          </p:cNvPicPr>
          <p:nvPr/>
        </p:nvPicPr>
        <p:blipFill>
          <a:blip r:embed="rId3"/>
          <a:stretch>
            <a:fillRect/>
          </a:stretch>
        </p:blipFill>
        <p:spPr>
          <a:xfrm>
            <a:off x="1393371" y="151993"/>
            <a:ext cx="9361715" cy="6597150"/>
          </a:xfrm>
          <a:prstGeom prst="rect">
            <a:avLst/>
          </a:prstGeom>
        </p:spPr>
      </p:pic>
      <p:sp>
        <p:nvSpPr>
          <p:cNvPr id="6" name="Прямоугольник 5"/>
          <p:cNvSpPr/>
          <p:nvPr/>
        </p:nvSpPr>
        <p:spPr>
          <a:xfrm>
            <a:off x="1939636" y="512211"/>
            <a:ext cx="8617527" cy="5016758"/>
          </a:xfrm>
          <a:prstGeom prst="rect">
            <a:avLst/>
          </a:prstGeom>
          <a:noFill/>
        </p:spPr>
        <p:txBody>
          <a:bodyPr wrap="square" lIns="91440" tIns="45720" rIns="91440" bIns="45720">
            <a:spAutoFit/>
          </a:bodyPr>
          <a:lstStyle/>
          <a:p>
            <a:pPr algn="ctr"/>
            <a:r>
              <a:rPr lang="ru-RU" sz="3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Обоснование проекта:</a:t>
            </a:r>
            <a:r>
              <a:rPr lang="ru-RU" sz="24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 </a:t>
            </a:r>
          </a:p>
          <a:p>
            <a:pPr algn="just">
              <a:spcAft>
                <a:spcPts val="0"/>
              </a:spcAft>
            </a:pPr>
            <a:r>
              <a:rPr lang="ru-RU" sz="2400" dirty="0" smtClean="0">
                <a:effectLst>
                  <a:glow rad="177800">
                    <a:schemeClr val="bg1"/>
                  </a:glow>
                </a:effectLst>
                <a:ea typeface="Calibri" panose="020F0502020204030204" pitchFamily="34" charset="0"/>
              </a:rPr>
              <a:t>        В </a:t>
            </a:r>
            <a:r>
              <a:rPr lang="ru-RU" sz="2400" dirty="0">
                <a:effectLst>
                  <a:glow rad="177800">
                    <a:schemeClr val="bg1"/>
                  </a:glow>
                </a:effectLst>
                <a:ea typeface="Calibri" panose="020F0502020204030204" pitchFamily="34" charset="0"/>
              </a:rPr>
              <a:t>настоящее время вопрос безопасности на улицах населенных пунктов </a:t>
            </a:r>
            <a:r>
              <a:rPr lang="ru-RU" sz="2400" dirty="0" err="1">
                <a:effectLst>
                  <a:glow rad="177800">
                    <a:schemeClr val="bg1"/>
                  </a:glow>
                </a:effectLst>
                <a:ea typeface="Calibri" panose="020F0502020204030204" pitchFamily="34" charset="0"/>
              </a:rPr>
              <a:t>Россонского</a:t>
            </a:r>
            <a:r>
              <a:rPr lang="ru-RU" sz="2400" dirty="0">
                <a:effectLst>
                  <a:glow rad="177800">
                    <a:schemeClr val="bg1"/>
                  </a:glow>
                </a:effectLst>
                <a:ea typeface="Calibri" panose="020F0502020204030204" pitchFamily="34" charset="0"/>
              </a:rPr>
              <a:t> района становится всё более актуальным из-за увеличения транспортного потока, в том числе из-за массового приобретения средств персональной мобильности. У нас отсутствует автошкола, на базе которой можно было бы провести информационно-профилактические мероприятия, нет возможности обучать население с использованием современных визуальных средств, отсутствуют светофоры, регулирующие движение. Район удален от крупных городов, попадая в которые, дети и взрослые теряются в непривычной дорожной обстановке.</a:t>
            </a:r>
          </a:p>
          <a:p>
            <a:pPr algn="just"/>
            <a:endParaRPr lang="ru-RU" sz="24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1542275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529" y="-297"/>
            <a:ext cx="12193057" cy="6858594"/>
          </a:xfrm>
          <a:prstGeom prst="rect">
            <a:avLst/>
          </a:prstGeom>
        </p:spPr>
      </p:pic>
      <p:pic>
        <p:nvPicPr>
          <p:cNvPr id="8" name="Рисунок 7"/>
          <p:cNvPicPr>
            <a:picLocks noChangeAspect="1"/>
          </p:cNvPicPr>
          <p:nvPr/>
        </p:nvPicPr>
        <p:blipFill>
          <a:blip r:embed="rId3"/>
          <a:stretch>
            <a:fillRect/>
          </a:stretch>
        </p:blipFill>
        <p:spPr>
          <a:xfrm>
            <a:off x="1415141" y="130425"/>
            <a:ext cx="9361715" cy="6597150"/>
          </a:xfrm>
          <a:prstGeom prst="rect">
            <a:avLst/>
          </a:prstGeom>
        </p:spPr>
      </p:pic>
      <p:sp>
        <p:nvSpPr>
          <p:cNvPr id="6" name="Прямоугольник 5"/>
          <p:cNvSpPr/>
          <p:nvPr/>
        </p:nvSpPr>
        <p:spPr>
          <a:xfrm>
            <a:off x="1925781" y="747738"/>
            <a:ext cx="8617527" cy="3908762"/>
          </a:xfrm>
          <a:prstGeom prst="rect">
            <a:avLst/>
          </a:prstGeom>
          <a:noFill/>
        </p:spPr>
        <p:txBody>
          <a:bodyPr wrap="square" lIns="91440" tIns="45720" rIns="91440" bIns="45720">
            <a:spAutoFit/>
          </a:bodyPr>
          <a:lstStyle/>
          <a:p>
            <a:pPr algn="ctr"/>
            <a:r>
              <a:rPr lang="ru-RU" sz="3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Обоснование проекта:</a:t>
            </a:r>
            <a:r>
              <a:rPr lang="ru-RU" sz="24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 </a:t>
            </a:r>
          </a:p>
          <a:p>
            <a:pPr algn="just">
              <a:spcAft>
                <a:spcPts val="0"/>
              </a:spcAft>
            </a:pPr>
            <a:r>
              <a:rPr lang="ru-RU" sz="2400" dirty="0">
                <a:effectLst>
                  <a:glow rad="177800">
                    <a:schemeClr val="bg1"/>
                  </a:glow>
                </a:effectLst>
                <a:ea typeface="Calibri" panose="020F0502020204030204" pitchFamily="34" charset="0"/>
              </a:rPr>
              <a:t>        Незнание простых правил поведения на оживленных улицах, невозможность практической адаптации к городским условиям, неумение правильно ориентироваться в дорожной обстановке, рассеянное внимание из-за зависимости от современных гаджетов, неумелое использование велосипедов, </a:t>
            </a:r>
            <a:r>
              <a:rPr lang="ru-RU" sz="2400" dirty="0" err="1">
                <a:effectLst>
                  <a:glow rad="177800">
                    <a:schemeClr val="bg1"/>
                  </a:glow>
                </a:effectLst>
                <a:ea typeface="Calibri" panose="020F0502020204030204" pitchFamily="34" charset="0"/>
              </a:rPr>
              <a:t>электросамокатов</a:t>
            </a:r>
            <a:r>
              <a:rPr lang="ru-RU" sz="2400" dirty="0">
                <a:effectLst>
                  <a:glow rad="177800">
                    <a:schemeClr val="bg1"/>
                  </a:glow>
                </a:effectLst>
                <a:ea typeface="Calibri" panose="020F0502020204030204" pitchFamily="34" charset="0"/>
              </a:rPr>
              <a:t>, </a:t>
            </a:r>
            <a:r>
              <a:rPr lang="ru-RU" sz="2400" dirty="0" err="1">
                <a:effectLst>
                  <a:glow rad="177800">
                    <a:schemeClr val="bg1"/>
                  </a:glow>
                </a:effectLst>
                <a:ea typeface="Calibri" panose="020F0502020204030204" pitchFamily="34" charset="0"/>
              </a:rPr>
              <a:t>электроскейтбордов</a:t>
            </a:r>
            <a:r>
              <a:rPr lang="ru-RU" sz="2400" dirty="0">
                <a:effectLst>
                  <a:glow rad="177800">
                    <a:schemeClr val="bg1"/>
                  </a:glow>
                </a:effectLst>
                <a:ea typeface="Calibri" panose="020F0502020204030204" pitchFamily="34" charset="0"/>
              </a:rPr>
              <a:t>, </a:t>
            </a:r>
            <a:r>
              <a:rPr lang="ru-RU" sz="2400" dirty="0" err="1">
                <a:effectLst>
                  <a:glow rad="177800">
                    <a:schemeClr val="bg1"/>
                  </a:glow>
                </a:effectLst>
                <a:ea typeface="Calibri" panose="020F0502020204030204" pitchFamily="34" charset="0"/>
              </a:rPr>
              <a:t>моноколес</a:t>
            </a:r>
            <a:r>
              <a:rPr lang="ru-RU" sz="2400" dirty="0">
                <a:effectLst>
                  <a:glow rad="177800">
                    <a:schemeClr val="bg1"/>
                  </a:glow>
                </a:effectLst>
                <a:ea typeface="Calibri" panose="020F0502020204030204" pitchFamily="34" charset="0"/>
              </a:rPr>
              <a:t>, </a:t>
            </a:r>
            <a:r>
              <a:rPr lang="ru-RU" sz="2400" dirty="0" err="1">
                <a:effectLst>
                  <a:glow rad="177800">
                    <a:schemeClr val="bg1"/>
                  </a:glow>
                </a:effectLst>
                <a:ea typeface="Calibri" panose="020F0502020204030204" pitchFamily="34" charset="0"/>
              </a:rPr>
              <a:t>героскутеров</a:t>
            </a:r>
            <a:r>
              <a:rPr lang="ru-RU" sz="2400" dirty="0">
                <a:effectLst>
                  <a:glow rad="177800">
                    <a:schemeClr val="bg1"/>
                  </a:glow>
                </a:effectLst>
                <a:ea typeface="Calibri" panose="020F0502020204030204" pitchFamily="34" charset="0"/>
              </a:rPr>
              <a:t>, </a:t>
            </a:r>
            <a:r>
              <a:rPr lang="ru-RU" sz="2400" dirty="0" err="1">
                <a:effectLst>
                  <a:glow rad="177800">
                    <a:schemeClr val="bg1"/>
                  </a:glow>
                </a:effectLst>
                <a:ea typeface="Calibri" panose="020F0502020204030204" pitchFamily="34" charset="0"/>
              </a:rPr>
              <a:t>сигвеев</a:t>
            </a:r>
            <a:r>
              <a:rPr lang="ru-RU" sz="2400" dirty="0">
                <a:effectLst>
                  <a:glow rad="177800">
                    <a:schemeClr val="bg1"/>
                  </a:glow>
                </a:effectLst>
                <a:ea typeface="Calibri" panose="020F0502020204030204" pitchFamily="34" charset="0"/>
              </a:rPr>
              <a:t>, не обозначение себя светоотражающими элементами в темное время суток ведет к увеличению случаев дорожно-транспортного травматизма среди населения района</a:t>
            </a:r>
            <a:endParaRPr lang="ru-RU" sz="24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6747865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1"/>
            <a:ext cx="8449355" cy="6858001"/>
          </a:xfrm>
          <a:prstGeom prst="rect">
            <a:avLst/>
          </a:prstGeom>
        </p:spPr>
      </p:pic>
      <p:sp>
        <p:nvSpPr>
          <p:cNvPr id="6" name="Прямоугольник 5"/>
          <p:cNvSpPr/>
          <p:nvPr/>
        </p:nvSpPr>
        <p:spPr>
          <a:xfrm>
            <a:off x="103909" y="0"/>
            <a:ext cx="8021782" cy="7848302"/>
          </a:xfrm>
          <a:prstGeom prst="rect">
            <a:avLst/>
          </a:prstGeom>
          <a:noFill/>
        </p:spPr>
        <p:txBody>
          <a:bodyPr wrap="square" lIns="91440" tIns="45720" rIns="91440" bIns="45720">
            <a:spAutoFit/>
          </a:bodyPr>
          <a:lstStyle/>
          <a:p>
            <a:pPr algn="ctr"/>
            <a:r>
              <a:rPr lang="ru-RU" sz="2400" dirty="0">
                <a:ln w="0"/>
                <a:solidFill>
                  <a:schemeClr val="accent2">
                    <a:lumMod val="75000"/>
                  </a:schemeClr>
                </a:solidFill>
                <a:effectLst>
                  <a:glow rad="139700">
                    <a:schemeClr val="bg1"/>
                  </a:glow>
                  <a:outerShdw blurRad="38100" dist="19050" dir="2700000" algn="tl" rotWithShape="0">
                    <a:schemeClr val="dk1">
                      <a:alpha val="40000"/>
                    </a:schemeClr>
                  </a:outerShdw>
                </a:effectLst>
              </a:rPr>
              <a:t>Краткое описание мероприятий в рамках проекта </a:t>
            </a:r>
            <a:r>
              <a:rPr lang="ru-RU" sz="2400" dirty="0" smtClean="0">
                <a:ln w="0"/>
                <a:solidFill>
                  <a:schemeClr val="accent2">
                    <a:lumMod val="75000"/>
                  </a:schemeClr>
                </a:solidFill>
                <a:effectLst>
                  <a:glow rad="139700">
                    <a:schemeClr val="bg1"/>
                  </a:glow>
                  <a:outerShdw blurRad="38100" dist="19050" dir="2700000" algn="tl" rotWithShape="0">
                    <a:schemeClr val="dk1">
                      <a:alpha val="40000"/>
                    </a:schemeClr>
                  </a:outerShdw>
                </a:effectLst>
              </a:rPr>
              <a:t>в соответствии с поставленными задачами: </a:t>
            </a:r>
            <a:endParaRPr lang="ru-RU" sz="2400" dirty="0" smtClean="0">
              <a:effectLst>
                <a:glow rad="139700">
                  <a:schemeClr val="bg1"/>
                </a:glow>
                <a:outerShdw blurRad="38100" dist="19050" dir="2700000" algn="tl" rotWithShape="0">
                  <a:schemeClr val="dk1">
                    <a:alpha val="40000"/>
                  </a:schemeClr>
                </a:outerShdw>
              </a:effectLst>
              <a:ea typeface="Calibri" panose="020F0502020204030204" pitchFamily="34" charset="0"/>
            </a:endParaRPr>
          </a:p>
          <a:p>
            <a:pPr algn="just"/>
            <a:r>
              <a:rPr lang="ru-RU" sz="2400" dirty="0">
                <a:effectLst>
                  <a:glow rad="139700">
                    <a:schemeClr val="bg1"/>
                  </a:glow>
                  <a:outerShdw blurRad="38100" dist="38100" dir="2700000" algn="tl">
                    <a:srgbClr val="000000">
                      <a:alpha val="43137"/>
                    </a:srgbClr>
                  </a:outerShdw>
                </a:effectLst>
                <a:ea typeface="Calibri" panose="020F0502020204030204" pitchFamily="34" charset="0"/>
              </a:rPr>
              <a:t>Обустройство помещения под центр дорожной </a:t>
            </a:r>
            <a:r>
              <a:rPr lang="ru-RU" sz="2400" dirty="0" smtClean="0">
                <a:effectLst>
                  <a:glow rad="139700">
                    <a:schemeClr val="bg1"/>
                  </a:glow>
                  <a:outerShdw blurRad="38100" dist="38100" dir="2700000" algn="tl">
                    <a:srgbClr val="000000">
                      <a:alpha val="43137"/>
                    </a:srgbClr>
                  </a:outerShdw>
                </a:effectLst>
                <a:ea typeface="Calibri" panose="020F0502020204030204" pitchFamily="34" charset="0"/>
              </a:rPr>
              <a:t>безопасности.</a:t>
            </a:r>
            <a:endParaRPr lang="ru-RU" sz="2400" dirty="0">
              <a:effectLst>
                <a:glow rad="139700">
                  <a:schemeClr val="bg1"/>
                </a:glow>
                <a:outerShdw blurRad="38100" dist="38100" dir="2700000" algn="tl">
                  <a:srgbClr val="000000">
                    <a:alpha val="43137"/>
                  </a:srgbClr>
                </a:outerShdw>
              </a:effectLst>
              <a:ea typeface="Calibri" panose="020F0502020204030204" pitchFamily="34" charset="0"/>
            </a:endParaRPr>
          </a:p>
          <a:p>
            <a:pPr algn="just"/>
            <a:r>
              <a:rPr lang="ru-RU" sz="2400" dirty="0" smtClean="0">
                <a:effectLst>
                  <a:glow rad="139700">
                    <a:schemeClr val="bg1"/>
                  </a:glow>
                  <a:outerShdw blurRad="38100" dist="38100" dir="2700000" algn="tl">
                    <a:srgbClr val="000000">
                      <a:alpha val="43137"/>
                    </a:srgbClr>
                  </a:outerShdw>
                </a:effectLst>
                <a:ea typeface="Calibri" panose="020F0502020204030204" pitchFamily="34" charset="0"/>
              </a:rPr>
              <a:t>Приобретение: </a:t>
            </a:r>
          </a:p>
          <a:p>
            <a:pPr algn="just"/>
            <a:r>
              <a:rPr lang="ru-RU" sz="2400" dirty="0" smtClean="0">
                <a:solidFill>
                  <a:schemeClr val="accent2">
                    <a:lumMod val="75000"/>
                  </a:schemeClr>
                </a:solidFill>
                <a:effectLst>
                  <a:glow rad="139700">
                    <a:schemeClr val="bg1"/>
                  </a:glow>
                  <a:outerShdw blurRad="38100" dist="38100" dir="2700000" algn="tl">
                    <a:srgbClr val="000000">
                      <a:alpha val="43137"/>
                    </a:srgbClr>
                  </a:outerShdw>
                </a:effectLst>
                <a:ea typeface="Calibri" panose="020F0502020204030204" pitchFamily="34" charset="0"/>
              </a:rPr>
              <a:t>-</a:t>
            </a:r>
            <a:r>
              <a:rPr lang="ru-RU" sz="2400" dirty="0" smtClean="0">
                <a:effectLst>
                  <a:glow rad="139700">
                    <a:schemeClr val="bg1"/>
                  </a:glow>
                  <a:outerShdw blurRad="38100" dist="38100" dir="2700000" algn="tl">
                    <a:srgbClr val="000000">
                      <a:alpha val="43137"/>
                    </a:srgbClr>
                  </a:outerShdw>
                </a:effectLst>
                <a:ea typeface="Calibri" panose="020F0502020204030204" pitchFamily="34" charset="0"/>
              </a:rPr>
              <a:t> мебели </a:t>
            </a:r>
            <a:r>
              <a:rPr lang="ru-RU" sz="2400" dirty="0">
                <a:effectLst>
                  <a:glow rad="139700">
                    <a:schemeClr val="bg1"/>
                  </a:glow>
                  <a:outerShdw blurRad="38100" dist="38100" dir="2700000" algn="tl">
                    <a:srgbClr val="000000">
                      <a:alpha val="43137"/>
                    </a:srgbClr>
                  </a:outerShdw>
                </a:effectLst>
                <a:ea typeface="Calibri" panose="020F0502020204030204" pitchFamily="34" charset="0"/>
              </a:rPr>
              <a:t>для помещения </a:t>
            </a:r>
            <a:r>
              <a:rPr lang="ru-RU" sz="2400" dirty="0" smtClean="0">
                <a:effectLst>
                  <a:glow rad="139700">
                    <a:schemeClr val="bg1"/>
                  </a:glow>
                  <a:outerShdw blurRad="38100" dist="38100" dir="2700000" algn="tl">
                    <a:srgbClr val="000000">
                      <a:alpha val="43137"/>
                    </a:srgbClr>
                  </a:outerShdw>
                </a:effectLst>
                <a:ea typeface="Calibri" panose="020F0502020204030204" pitchFamily="34" charset="0"/>
              </a:rPr>
              <a:t>центра;</a:t>
            </a:r>
          </a:p>
          <a:p>
            <a:pPr algn="just"/>
            <a:r>
              <a:rPr lang="ru-RU" sz="2400" dirty="0" smtClean="0">
                <a:solidFill>
                  <a:schemeClr val="accent2">
                    <a:lumMod val="75000"/>
                  </a:schemeClr>
                </a:solidFill>
                <a:effectLst>
                  <a:glow rad="139700">
                    <a:schemeClr val="bg1"/>
                  </a:glow>
                  <a:outerShdw blurRad="38100" dist="38100" dir="2700000" algn="tl">
                    <a:srgbClr val="000000">
                      <a:alpha val="43137"/>
                    </a:srgbClr>
                  </a:outerShdw>
                </a:effectLst>
                <a:ea typeface="Calibri" panose="020F0502020204030204" pitchFamily="34" charset="0"/>
              </a:rPr>
              <a:t>-</a:t>
            </a:r>
            <a:r>
              <a:rPr lang="ru-RU" sz="2400" dirty="0" smtClean="0">
                <a:effectLst>
                  <a:glow rad="139700">
                    <a:schemeClr val="bg1"/>
                  </a:glow>
                  <a:outerShdw blurRad="38100" dist="38100" dir="2700000" algn="tl">
                    <a:srgbClr val="000000">
                      <a:alpha val="43137"/>
                    </a:srgbClr>
                  </a:outerShdw>
                </a:effectLst>
                <a:ea typeface="Calibri" panose="020F0502020204030204" pitchFamily="34" charset="0"/>
              </a:rPr>
              <a:t> </a:t>
            </a:r>
            <a:r>
              <a:rPr lang="ru-RU" sz="2400" dirty="0">
                <a:effectLst>
                  <a:glow rad="139700">
                    <a:schemeClr val="bg1"/>
                  </a:glow>
                  <a:outerShdw blurRad="38100" dist="38100" dir="2700000" algn="tl">
                    <a:srgbClr val="000000">
                      <a:alpha val="43137"/>
                    </a:srgbClr>
                  </a:outerShdw>
                </a:effectLst>
                <a:ea typeface="Calibri" panose="020F0502020204030204" pitchFamily="34" charset="0"/>
              </a:rPr>
              <a:t>информационных стендов, </a:t>
            </a:r>
            <a:r>
              <a:rPr lang="ru-RU" sz="2400" dirty="0" smtClean="0">
                <a:effectLst>
                  <a:glow rad="139700">
                    <a:schemeClr val="bg1"/>
                  </a:glow>
                  <a:outerShdw blurRad="38100" dist="38100" dir="2700000" algn="tl">
                    <a:srgbClr val="000000">
                      <a:alpha val="43137"/>
                    </a:srgbClr>
                  </a:outerShdw>
                </a:effectLst>
                <a:ea typeface="Calibri" panose="020F0502020204030204" pitchFamily="34" charset="0"/>
              </a:rPr>
              <a:t>многофункционального стола </a:t>
            </a:r>
            <a:r>
              <a:rPr lang="ru-RU" sz="2400" dirty="0">
                <a:effectLst>
                  <a:glow rad="139700">
                    <a:schemeClr val="bg1"/>
                  </a:glow>
                  <a:outerShdw blurRad="38100" dist="38100" dir="2700000" algn="tl">
                    <a:srgbClr val="000000">
                      <a:alpha val="43137"/>
                    </a:srgbClr>
                  </a:outerShdw>
                </a:effectLst>
                <a:ea typeface="Calibri" panose="020F0502020204030204" pitchFamily="34" charset="0"/>
              </a:rPr>
              <a:t>с дорожной разметкой, дорожными знаками, светофорами, моделями зданий, транспорта;</a:t>
            </a:r>
            <a:endParaRPr lang="ru-RU" sz="2400" dirty="0" smtClean="0">
              <a:effectLst>
                <a:glow rad="139700">
                  <a:schemeClr val="bg1"/>
                </a:glow>
                <a:outerShdw blurRad="38100" dist="38100" dir="2700000" algn="tl">
                  <a:srgbClr val="000000">
                    <a:alpha val="43137"/>
                  </a:srgbClr>
                </a:outerShdw>
              </a:effectLst>
              <a:ea typeface="Calibri" panose="020F0502020204030204" pitchFamily="34" charset="0"/>
            </a:endParaRPr>
          </a:p>
          <a:p>
            <a:pPr algn="just"/>
            <a:r>
              <a:rPr lang="ru-RU" sz="2400" dirty="0">
                <a:solidFill>
                  <a:srgbClr val="ED7D31">
                    <a:lumMod val="75000"/>
                  </a:srgbClr>
                </a:solidFill>
                <a:effectLst>
                  <a:glow rad="139700">
                    <a:schemeClr val="bg1"/>
                  </a:glow>
                  <a:outerShdw blurRad="38100" dist="38100" dir="2700000" algn="tl">
                    <a:srgbClr val="000000">
                      <a:alpha val="43137"/>
                    </a:srgbClr>
                  </a:outerShdw>
                </a:effectLst>
                <a:ea typeface="Calibri" panose="020F0502020204030204" pitchFamily="34" charset="0"/>
              </a:rPr>
              <a:t>- </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мультиборда, 2-х систем виртуальной реальности, графических планшетов, ноутбуков;</a:t>
            </a:r>
          </a:p>
          <a:p>
            <a:pPr algn="just"/>
            <a:r>
              <a:rPr lang="ru-RU" sz="2400" dirty="0">
                <a:solidFill>
                  <a:srgbClr val="ED7D31">
                    <a:lumMod val="75000"/>
                  </a:srgbClr>
                </a:solidFill>
                <a:effectLst>
                  <a:glow rad="139700">
                    <a:schemeClr val="bg1"/>
                  </a:glow>
                  <a:outerShdw blurRad="38100" dist="38100" dir="2700000" algn="tl">
                    <a:srgbClr val="000000">
                      <a:alpha val="43137"/>
                    </a:srgbClr>
                  </a:outerShdw>
                </a:effectLst>
                <a:ea typeface="Calibri" panose="020F0502020204030204" pitchFamily="34" charset="0"/>
              </a:rPr>
              <a:t>- </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роллшторы </a:t>
            </a:r>
            <a:r>
              <a:rPr lang="ru-RU" sz="2400"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на окна для </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затемнения;</a:t>
            </a:r>
          </a:p>
          <a:p>
            <a:pPr algn="just"/>
            <a:r>
              <a:rPr lang="ru-RU" sz="2400" dirty="0" smtClean="0">
                <a:solidFill>
                  <a:schemeClr val="accent2">
                    <a:lumMod val="75000"/>
                  </a:schemeClr>
                </a:solidFill>
                <a:effectLst>
                  <a:glow rad="139700">
                    <a:schemeClr val="bg1"/>
                  </a:glow>
                  <a:outerShdw blurRad="38100" dist="38100" dir="2700000" algn="tl">
                    <a:srgbClr val="000000">
                      <a:alpha val="43137"/>
                    </a:srgbClr>
                  </a:outerShdw>
                </a:effectLst>
                <a:ea typeface="Calibri" panose="020F0502020204030204" pitchFamily="34" charset="0"/>
              </a:rPr>
              <a:t>-</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 детских гоночных </a:t>
            </a:r>
            <a:r>
              <a:rPr lang="ru-RU" sz="2400" dirty="0" err="1"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видеосимуляторов</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a:t>
            </a:r>
          </a:p>
          <a:p>
            <a:pPr lvl="0" algn="just"/>
            <a:r>
              <a:rPr lang="ru-RU" sz="2400" dirty="0">
                <a:solidFill>
                  <a:schemeClr val="accent2">
                    <a:lumMod val="75000"/>
                  </a:schemeClr>
                </a:solidFill>
                <a:effectLst>
                  <a:glow rad="139700">
                    <a:schemeClr val="bg1"/>
                  </a:glow>
                  <a:outerShdw blurRad="38100" dist="38100" dir="2700000" algn="tl">
                    <a:srgbClr val="000000">
                      <a:alpha val="43137"/>
                    </a:srgbClr>
                  </a:outerShdw>
                </a:effectLst>
                <a:ea typeface="Calibri" panose="020F0502020204030204" pitchFamily="34" charset="0"/>
              </a:rPr>
              <a:t>- </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компьютерного обеспечения </a:t>
            </a:r>
            <a:r>
              <a:rPr lang="ru-RU" sz="2400"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по правилам дорожного движения</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a:t>
            </a:r>
          </a:p>
          <a:p>
            <a:pPr lvl="0" algn="just"/>
            <a:r>
              <a:rPr lang="ru-RU" sz="2400" dirty="0" smtClean="0">
                <a:solidFill>
                  <a:srgbClr val="ED7D31">
                    <a:lumMod val="75000"/>
                  </a:srgbClr>
                </a:solidFill>
                <a:effectLst>
                  <a:glow rad="139700">
                    <a:schemeClr val="bg1"/>
                  </a:glow>
                  <a:outerShdw blurRad="38100" dist="38100" dir="2700000" algn="tl">
                    <a:srgbClr val="000000">
                      <a:alpha val="43137"/>
                    </a:srgbClr>
                  </a:outerShdw>
                </a:effectLst>
                <a:ea typeface="Calibri" panose="020F0502020204030204" pitchFamily="34" charset="0"/>
              </a:rPr>
              <a:t>-</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 цветного </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принтера </a:t>
            </a:r>
            <a:r>
              <a:rPr lang="ru-RU" sz="2400"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для широкоформатной печати А3</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a:t>
            </a:r>
          </a:p>
          <a:p>
            <a:pPr lvl="0" algn="just"/>
            <a:r>
              <a:rPr lang="ru-RU" sz="2400" dirty="0">
                <a:solidFill>
                  <a:srgbClr val="ED7D31">
                    <a:lumMod val="75000"/>
                  </a:srgbClr>
                </a:solidFill>
                <a:effectLst>
                  <a:glow rad="139700">
                    <a:schemeClr val="bg1"/>
                  </a:glow>
                  <a:outerShdw blurRad="38100" dist="38100" dir="2700000" algn="tl">
                    <a:srgbClr val="000000">
                      <a:alpha val="43137"/>
                    </a:srgbClr>
                  </a:outerShdw>
                </a:effectLst>
                <a:ea typeface="Calibri" panose="020F0502020204030204" pitchFamily="34" charset="0"/>
              </a:rPr>
              <a:t>- </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оборудования </a:t>
            </a:r>
            <a:r>
              <a:rPr lang="ru-RU" sz="2400"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для организации презентаций и </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выставок;</a:t>
            </a:r>
            <a:r>
              <a:rPr lang="ru-RU" sz="2400" dirty="0">
                <a:solidFill>
                  <a:srgbClr val="ED7D31">
                    <a:lumMod val="75000"/>
                  </a:srgbClr>
                </a:solidFill>
                <a:effectLst>
                  <a:glow rad="139700">
                    <a:schemeClr val="bg1"/>
                  </a:glow>
                  <a:outerShdw blurRad="38100" dist="38100" dir="2700000" algn="tl">
                    <a:srgbClr val="000000">
                      <a:alpha val="43137"/>
                    </a:srgbClr>
                  </a:outerShdw>
                </a:effectLst>
                <a:ea typeface="Calibri" panose="020F0502020204030204" pitchFamily="34" charset="0"/>
              </a:rPr>
              <a:t> </a:t>
            </a:r>
            <a:endParaRPr lang="ru-RU" sz="2400" dirty="0" smtClean="0">
              <a:solidFill>
                <a:srgbClr val="ED7D31">
                  <a:lumMod val="75000"/>
                </a:srgbClr>
              </a:solidFill>
              <a:effectLst>
                <a:glow rad="139700">
                  <a:schemeClr val="bg1"/>
                </a:glow>
                <a:outerShdw blurRad="38100" dist="38100" dir="2700000" algn="tl">
                  <a:srgbClr val="000000">
                    <a:alpha val="43137"/>
                  </a:srgbClr>
                </a:outerShdw>
              </a:effectLst>
              <a:ea typeface="Calibri" panose="020F0502020204030204" pitchFamily="34" charset="0"/>
            </a:endParaRPr>
          </a:p>
          <a:p>
            <a:pPr lvl="0" algn="just"/>
            <a:r>
              <a:rPr lang="ru-RU" sz="2400" dirty="0">
                <a:solidFill>
                  <a:srgbClr val="ED7D31">
                    <a:lumMod val="75000"/>
                  </a:srgbClr>
                </a:solidFill>
                <a:effectLst>
                  <a:glow rad="139700">
                    <a:schemeClr val="bg1"/>
                  </a:glow>
                  <a:outerShdw blurRad="38100" dist="38100" dir="2700000" algn="tl">
                    <a:srgbClr val="000000">
                      <a:alpha val="43137"/>
                    </a:srgbClr>
                  </a:outerShdw>
                </a:effectLst>
                <a:ea typeface="Calibri" panose="020F0502020204030204" pitchFamily="34" charset="0"/>
              </a:rPr>
              <a:t>- </a:t>
            </a:r>
            <a:r>
              <a:rPr lang="ru-RU" sz="2400" dirty="0" err="1"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флипчарта</a:t>
            </a:r>
            <a:r>
              <a:rPr lang="ru-RU" sz="2400" dirty="0" smtClean="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rPr>
              <a:t> магнитно-маркерного;</a:t>
            </a:r>
            <a:endParaRPr lang="ru-RU" dirty="0">
              <a:solidFill>
                <a:prstClr val="black"/>
              </a:solidFill>
              <a:effectLst>
                <a:glow rad="139700">
                  <a:schemeClr val="bg1"/>
                </a:glow>
                <a:outerShdw blurRad="38100" dist="38100" dir="2700000" algn="tl">
                  <a:srgbClr val="000000">
                    <a:alpha val="43137"/>
                  </a:srgbClr>
                </a:outerShdw>
              </a:effectLst>
              <a:ea typeface="Calibri" panose="020F0502020204030204" pitchFamily="34" charset="0"/>
            </a:endParaRPr>
          </a:p>
          <a:p>
            <a:pPr lvl="0" algn="just"/>
            <a:endParaRPr lang="ru-RU" dirty="0">
              <a:solidFill>
                <a:prstClr val="black"/>
              </a:solidFill>
              <a:effectLst>
                <a:outerShdw blurRad="38100" dist="38100" dir="2700000" algn="tl">
                  <a:srgbClr val="000000">
                    <a:alpha val="43137"/>
                  </a:srgbClr>
                </a:outerShdw>
              </a:effectLst>
              <a:ea typeface="Calibri" panose="020F0502020204030204" pitchFamily="34" charset="0"/>
            </a:endParaRPr>
          </a:p>
          <a:p>
            <a:pPr lvl="0" algn="just"/>
            <a:endParaRPr lang="ru-RU" dirty="0">
              <a:solidFill>
                <a:prstClr val="black"/>
              </a:solidFill>
              <a:effectLst>
                <a:outerShdw blurRad="38100" dist="38100" dir="2700000" algn="tl">
                  <a:srgbClr val="000000">
                    <a:alpha val="43137"/>
                  </a:srgbClr>
                </a:outerShdw>
              </a:effectLst>
              <a:ea typeface="Calibri" panose="020F0502020204030204" pitchFamily="34" charset="0"/>
            </a:endParaRPr>
          </a:p>
          <a:p>
            <a:pPr lvl="0" algn="just"/>
            <a:endParaRPr lang="ru-RU" dirty="0">
              <a:solidFill>
                <a:prstClr val="black"/>
              </a:solidFill>
              <a:effectLst>
                <a:outerShdw blurRad="38100" dist="38100" dir="2700000" algn="tl">
                  <a:srgbClr val="000000">
                    <a:alpha val="43137"/>
                  </a:srgbClr>
                </a:outerShdw>
              </a:effectLst>
              <a:ea typeface="Calibri" panose="020F0502020204030204" pitchFamily="34" charset="0"/>
            </a:endParaRPr>
          </a:p>
          <a:p>
            <a:pPr algn="just"/>
            <a:endParaRPr lang="ru-RU" dirty="0">
              <a:effectLst>
                <a:outerShdw blurRad="38100" dist="38100" dir="2700000" algn="tl">
                  <a:srgbClr val="000000">
                    <a:alpha val="43137"/>
                  </a:srgbClr>
                </a:outerShdw>
              </a:effectLst>
              <a:ea typeface="Calibri" panose="020F0502020204030204" pitchFamily="34" charset="0"/>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6781800" y="1447798"/>
            <a:ext cx="6858001" cy="3962400"/>
          </a:xfrm>
          <a:prstGeom prst="rect">
            <a:avLst/>
          </a:prstGeom>
        </p:spPr>
      </p:pic>
    </p:spTree>
    <p:extLst>
      <p:ext uri="{BB962C8B-B14F-4D97-AF65-F5344CB8AC3E}">
        <p14:creationId xmlns:p14="http://schemas.microsoft.com/office/powerpoint/2010/main" val="1978457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95881" y="0"/>
            <a:ext cx="11864501" cy="6858001"/>
          </a:xfrm>
          <a:prstGeom prst="rect">
            <a:avLst/>
          </a:prstGeom>
        </p:spPr>
      </p:pic>
      <p:sp>
        <p:nvSpPr>
          <p:cNvPr id="6" name="Прямоугольник 5"/>
          <p:cNvSpPr/>
          <p:nvPr/>
        </p:nvSpPr>
        <p:spPr>
          <a:xfrm>
            <a:off x="775855" y="207817"/>
            <a:ext cx="10224654" cy="4647426"/>
          </a:xfrm>
          <a:prstGeom prst="rect">
            <a:avLst/>
          </a:prstGeom>
          <a:noFill/>
        </p:spPr>
        <p:txBody>
          <a:bodyPr wrap="square" lIns="91440" tIns="45720" rIns="91440" bIns="45720">
            <a:spAutoFit/>
          </a:bodyPr>
          <a:lstStyle/>
          <a:p>
            <a:pPr algn="ctr"/>
            <a:r>
              <a:rPr lang="ru-RU" sz="2800" dirty="0">
                <a:ln w="0"/>
                <a:solidFill>
                  <a:schemeClr val="accent2">
                    <a:lumMod val="75000"/>
                  </a:schemeClr>
                </a:solidFill>
                <a:effectLst>
                  <a:glow rad="190500">
                    <a:schemeClr val="bg1"/>
                  </a:glow>
                  <a:outerShdw blurRad="38100" dist="19050" dir="2700000" algn="tl" rotWithShape="0">
                    <a:schemeClr val="dk1">
                      <a:alpha val="40000"/>
                    </a:schemeClr>
                  </a:outerShdw>
                </a:effectLst>
              </a:rPr>
              <a:t>Краткое описание мероприятий в рамках проекта </a:t>
            </a:r>
            <a:r>
              <a:rPr lang="ru-RU" sz="2800" dirty="0" smtClean="0">
                <a:ln w="0"/>
                <a:solidFill>
                  <a:schemeClr val="accent2">
                    <a:lumMod val="75000"/>
                  </a:schemeClr>
                </a:solidFill>
                <a:effectLst>
                  <a:glow rad="190500">
                    <a:schemeClr val="bg1"/>
                  </a:glow>
                  <a:outerShdw blurRad="38100" dist="19050" dir="2700000" algn="tl" rotWithShape="0">
                    <a:schemeClr val="dk1">
                      <a:alpha val="40000"/>
                    </a:schemeClr>
                  </a:outerShdw>
                </a:effectLst>
              </a:rPr>
              <a:t>в соответствии с поставленными задачами: </a:t>
            </a:r>
            <a:endParaRPr lang="ru-RU" sz="2800" dirty="0" smtClean="0">
              <a:effectLst>
                <a:glow rad="190500">
                  <a:schemeClr val="bg1"/>
                </a:glow>
                <a:outerShdw blurRad="38100" dist="19050" dir="2700000" algn="tl" rotWithShape="0">
                  <a:schemeClr val="dk1">
                    <a:alpha val="40000"/>
                  </a:schemeClr>
                </a:outerShdw>
              </a:effectLst>
              <a:ea typeface="Calibri" panose="020F0502020204030204" pitchFamily="34" charset="0"/>
            </a:endParaRPr>
          </a:p>
          <a:p>
            <a:pPr algn="just"/>
            <a:r>
              <a:rPr lang="ru-RU" sz="2800" dirty="0" smtClean="0">
                <a:effectLst>
                  <a:glow rad="190500">
                    <a:schemeClr val="bg1"/>
                  </a:glow>
                  <a:outerShdw blurRad="38100" dist="38100" dir="2700000" algn="tl">
                    <a:srgbClr val="000000">
                      <a:alpha val="43137"/>
                    </a:srgbClr>
                  </a:outerShdw>
                </a:effectLst>
                <a:ea typeface="Calibri" panose="020F0502020204030204" pitchFamily="34" charset="0"/>
              </a:rPr>
              <a:t>Приобретение: </a:t>
            </a:r>
          </a:p>
          <a:p>
            <a:pPr algn="just"/>
            <a:r>
              <a:rPr lang="ru-RU" sz="2800" dirty="0" smtClean="0">
                <a:solidFill>
                  <a:schemeClr val="accent2">
                    <a:lumMod val="75000"/>
                  </a:schemeClr>
                </a:solidFill>
                <a:effectLst>
                  <a:glow rad="190500">
                    <a:schemeClr val="bg1"/>
                  </a:glow>
                  <a:outerShdw blurRad="38100" dist="38100" dir="2700000" algn="tl">
                    <a:srgbClr val="000000">
                      <a:alpha val="43137"/>
                    </a:srgbClr>
                  </a:outerShdw>
                </a:effectLst>
                <a:ea typeface="Calibri" panose="020F0502020204030204" pitchFamily="34" charset="0"/>
              </a:rPr>
              <a:t>-</a:t>
            </a:r>
            <a:r>
              <a:rPr lang="ru-RU" sz="2800" dirty="0" smtClean="0">
                <a:effectLst>
                  <a:glow rad="190500">
                    <a:schemeClr val="bg1"/>
                  </a:glow>
                  <a:outerShdw blurRad="38100" dist="38100" dir="2700000" algn="tl">
                    <a:srgbClr val="000000">
                      <a:alpha val="43137"/>
                    </a:srgbClr>
                  </a:outerShdw>
                </a:effectLst>
                <a:ea typeface="Calibri" panose="020F0502020204030204" pitchFamily="34" charset="0"/>
              </a:rPr>
              <a:t> видеокамеры, штатива;</a:t>
            </a:r>
          </a:p>
          <a:p>
            <a:pPr algn="just"/>
            <a:r>
              <a:rPr lang="ru-RU" sz="2800" dirty="0" smtClean="0">
                <a:solidFill>
                  <a:schemeClr val="accent2">
                    <a:lumMod val="75000"/>
                  </a:schemeClr>
                </a:solidFill>
                <a:effectLst>
                  <a:glow rad="190500">
                    <a:schemeClr val="bg1"/>
                  </a:glow>
                  <a:outerShdw blurRad="38100" dist="38100" dir="2700000" algn="tl">
                    <a:srgbClr val="000000">
                      <a:alpha val="43137"/>
                    </a:srgbClr>
                  </a:outerShdw>
                </a:effectLst>
                <a:ea typeface="Calibri" panose="020F0502020204030204" pitchFamily="34" charset="0"/>
              </a:rPr>
              <a:t>-</a:t>
            </a:r>
            <a:r>
              <a:rPr lang="ru-RU" sz="2800" dirty="0" smtClean="0">
                <a:effectLst>
                  <a:glow rad="190500">
                    <a:schemeClr val="bg1"/>
                  </a:glow>
                  <a:outerShdw blurRad="38100" dist="38100" dir="2700000" algn="tl">
                    <a:srgbClr val="000000">
                      <a:alpha val="43137"/>
                    </a:srgbClr>
                  </a:outerShdw>
                </a:effectLst>
                <a:ea typeface="Calibri" panose="020F0502020204030204" pitchFamily="34" charset="0"/>
              </a:rPr>
              <a:t> 15 костюмов для отряда юных инспекторов, жезлов, костюмов специализированных служб, ростовых костюмов героев мультипликационных фильмов, атрибутов;</a:t>
            </a:r>
          </a:p>
          <a:p>
            <a:pPr algn="just"/>
            <a:r>
              <a:rPr lang="ru-RU" sz="2800" dirty="0" smtClean="0">
                <a:solidFill>
                  <a:srgbClr val="ED7D31">
                    <a:lumMod val="75000"/>
                  </a:srgbClr>
                </a:solidFill>
                <a:effectLst>
                  <a:glow rad="190500">
                    <a:schemeClr val="bg1"/>
                  </a:glow>
                  <a:outerShdw blurRad="38100" dist="38100" dir="2700000" algn="tl">
                    <a:srgbClr val="000000">
                      <a:alpha val="43137"/>
                    </a:srgbClr>
                  </a:outerShdw>
                </a:effectLst>
                <a:ea typeface="Calibri" panose="020F0502020204030204" pitchFamily="34" charset="0"/>
              </a:rPr>
              <a:t>- </a:t>
            </a:r>
            <a:r>
              <a:rPr lang="ru-RU" sz="2800" dirty="0">
                <a:effectLst>
                  <a:glow rad="190500">
                    <a:schemeClr val="bg1"/>
                  </a:glow>
                  <a:outerShdw blurRad="38100" dist="38100" dir="2700000" algn="tl">
                    <a:srgbClr val="000000">
                      <a:alpha val="43137"/>
                    </a:srgbClr>
                  </a:outerShdw>
                </a:effectLst>
                <a:ea typeface="Calibri" panose="020F0502020204030204" pitchFamily="34" charset="0"/>
              </a:rPr>
              <a:t>р</a:t>
            </a:r>
            <a:r>
              <a:rPr lang="ru-RU" sz="2800" dirty="0" smtClean="0">
                <a:effectLst>
                  <a:glow rad="190500">
                    <a:schemeClr val="bg1"/>
                  </a:glow>
                  <a:outerShdw blurRad="38100" dist="38100" dir="2700000" algn="tl">
                    <a:srgbClr val="000000">
                      <a:alpha val="43137"/>
                    </a:srgbClr>
                  </a:outerShdw>
                </a:effectLst>
                <a:ea typeface="Calibri" panose="020F0502020204030204" pitchFamily="34" charset="0"/>
              </a:rPr>
              <a:t>азличных дидактических игр</a:t>
            </a:r>
            <a:r>
              <a:rPr lang="ru-RU" sz="2800" dirty="0" smtClean="0">
                <a:solidFill>
                  <a:prstClr val="black"/>
                </a:solidFill>
                <a:effectLst>
                  <a:glow rad="190500">
                    <a:schemeClr val="bg1"/>
                  </a:glow>
                  <a:outerShdw blurRad="38100" dist="38100" dir="2700000" algn="tl">
                    <a:srgbClr val="000000">
                      <a:alpha val="43137"/>
                    </a:srgbClr>
                  </a:outerShdw>
                </a:effectLst>
                <a:ea typeface="Calibri" panose="020F0502020204030204" pitchFamily="34" charset="0"/>
              </a:rPr>
              <a:t>.</a:t>
            </a:r>
            <a:endParaRPr lang="ru-RU" sz="2000" dirty="0">
              <a:solidFill>
                <a:prstClr val="black"/>
              </a:solidFill>
              <a:effectLst>
                <a:glow rad="190500">
                  <a:schemeClr val="bg1"/>
                </a:glow>
                <a:outerShdw blurRad="38100" dist="38100" dir="2700000" algn="tl">
                  <a:srgbClr val="000000">
                    <a:alpha val="43137"/>
                  </a:srgbClr>
                </a:outerShdw>
              </a:effectLst>
              <a:ea typeface="Calibri" panose="020F0502020204030204" pitchFamily="34" charset="0"/>
            </a:endParaRPr>
          </a:p>
          <a:p>
            <a:pPr lvl="0" algn="just"/>
            <a:endParaRPr lang="ru-RU" dirty="0">
              <a:solidFill>
                <a:prstClr val="black"/>
              </a:solidFill>
              <a:effectLst>
                <a:outerShdw blurRad="38100" dist="38100" dir="2700000" algn="tl">
                  <a:srgbClr val="000000">
                    <a:alpha val="43137"/>
                  </a:srgbClr>
                </a:outerShdw>
              </a:effectLst>
              <a:ea typeface="Calibri" panose="020F0502020204030204" pitchFamily="34" charset="0"/>
            </a:endParaRPr>
          </a:p>
          <a:p>
            <a:pPr lvl="0" algn="just"/>
            <a:endParaRPr lang="ru-RU" dirty="0">
              <a:solidFill>
                <a:prstClr val="black"/>
              </a:solidFill>
              <a:effectLst>
                <a:outerShdw blurRad="38100" dist="38100" dir="2700000" algn="tl">
                  <a:srgbClr val="000000">
                    <a:alpha val="43137"/>
                  </a:srgbClr>
                </a:outerShdw>
              </a:effectLst>
              <a:ea typeface="Calibri" panose="020F0502020204030204" pitchFamily="34" charset="0"/>
            </a:endParaRPr>
          </a:p>
          <a:p>
            <a:pPr lvl="0" algn="just"/>
            <a:endParaRPr lang="ru-RU" dirty="0">
              <a:solidFill>
                <a:prstClr val="black"/>
              </a:solidFill>
              <a:effectLst>
                <a:outerShdw blurRad="38100" dist="38100" dir="2700000" algn="tl">
                  <a:srgbClr val="000000">
                    <a:alpha val="43137"/>
                  </a:srgbClr>
                </a:outerShdw>
              </a:effectLst>
              <a:ea typeface="Calibri" panose="020F0502020204030204" pitchFamily="34" charset="0"/>
            </a:endParaRPr>
          </a:p>
          <a:p>
            <a:pPr algn="just"/>
            <a:endParaRPr lang="ru-RU" dirty="0">
              <a:effectLst>
                <a:outerShdw blurRad="38100" dist="38100" dir="2700000" algn="tl">
                  <a:srgbClr val="000000">
                    <a:alpha val="43137"/>
                  </a:srgbClr>
                </a:outerShdw>
              </a:effectLst>
              <a:ea typeface="Calibri" panose="020F0502020204030204" pitchFamily="34" charset="0"/>
            </a:endParaRPr>
          </a:p>
        </p:txBody>
      </p:sp>
      <p:pic>
        <p:nvPicPr>
          <p:cNvPr id="3" name="Рисунок 2"/>
          <p:cNvPicPr>
            <a:picLocks noChangeAspect="1"/>
          </p:cNvPicPr>
          <p:nvPr/>
        </p:nvPicPr>
        <p:blipFill rotWithShape="1">
          <a:blip r:embed="rId3">
            <a:extLst>
              <a:ext uri="{28A0092B-C50C-407E-A947-70E740481C1C}">
                <a14:useLocalDpi xmlns:a14="http://schemas.microsoft.com/office/drawing/2010/main" val="0"/>
              </a:ext>
            </a:extLst>
          </a:blip>
          <a:srcRect l="-2595" r="8632"/>
          <a:stretch/>
        </p:blipFill>
        <p:spPr>
          <a:xfrm>
            <a:off x="0" y="3713019"/>
            <a:ext cx="5729221" cy="3144982"/>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5102" y="3713018"/>
            <a:ext cx="6135279" cy="3144982"/>
          </a:xfrm>
          <a:prstGeom prst="rect">
            <a:avLst/>
          </a:prstGeom>
        </p:spPr>
      </p:pic>
    </p:spTree>
    <p:extLst>
      <p:ext uri="{BB962C8B-B14F-4D97-AF65-F5344CB8AC3E}">
        <p14:creationId xmlns:p14="http://schemas.microsoft.com/office/powerpoint/2010/main" val="149722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529" y="-297"/>
            <a:ext cx="12193057" cy="6858594"/>
          </a:xfrm>
          <a:prstGeom prst="rect">
            <a:avLst/>
          </a:prstGeom>
        </p:spPr>
      </p:pic>
      <p:pic>
        <p:nvPicPr>
          <p:cNvPr id="8" name="Рисунок 7"/>
          <p:cNvPicPr>
            <a:picLocks noChangeAspect="1"/>
          </p:cNvPicPr>
          <p:nvPr/>
        </p:nvPicPr>
        <p:blipFill>
          <a:blip r:embed="rId3"/>
          <a:stretch>
            <a:fillRect/>
          </a:stretch>
        </p:blipFill>
        <p:spPr>
          <a:xfrm>
            <a:off x="1415141" y="130425"/>
            <a:ext cx="9361715" cy="6597150"/>
          </a:xfrm>
          <a:prstGeom prst="rect">
            <a:avLst/>
          </a:prstGeom>
        </p:spPr>
      </p:pic>
      <p:sp>
        <p:nvSpPr>
          <p:cNvPr id="6" name="Прямоугольник 5"/>
          <p:cNvSpPr/>
          <p:nvPr/>
        </p:nvSpPr>
        <p:spPr>
          <a:xfrm>
            <a:off x="1884217" y="130425"/>
            <a:ext cx="8617527" cy="6186309"/>
          </a:xfrm>
          <a:prstGeom prst="rect">
            <a:avLst/>
          </a:prstGeom>
          <a:noFill/>
        </p:spPr>
        <p:txBody>
          <a:bodyPr wrap="square" lIns="91440" tIns="45720" rIns="91440" bIns="45720">
            <a:spAutoFit/>
          </a:bodyPr>
          <a:lstStyle/>
          <a:p>
            <a:pPr algn="ctr"/>
            <a:r>
              <a:rPr lang="ru-RU" sz="2800" dirty="0">
                <a:ln w="0"/>
                <a:solidFill>
                  <a:srgbClr val="ED7D31">
                    <a:lumMod val="75000"/>
                  </a:srgbClr>
                </a:solidFill>
                <a:effectLst>
                  <a:glow rad="190500">
                    <a:prstClr val="white"/>
                  </a:glow>
                  <a:outerShdw blurRad="38100" dist="19050" dir="2700000" algn="tl" rotWithShape="0">
                    <a:prstClr val="black">
                      <a:alpha val="40000"/>
                    </a:prstClr>
                  </a:outerShdw>
                </a:effectLst>
              </a:rPr>
              <a:t>Краткое описание мероприятий в рамках проекта в соответствии с поставленными задачами </a:t>
            </a:r>
            <a:r>
              <a:rPr lang="ru-RU" sz="3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a:t>
            </a:r>
            <a:r>
              <a:rPr lang="ru-RU" sz="24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 </a:t>
            </a:r>
          </a:p>
          <a:p>
            <a:pPr lvl="0" algn="just"/>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Оборудование территории возле учреждения тематическими зонами</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t>
            </a:r>
          </a:p>
          <a:p>
            <a:pPr lvl="0" algn="just"/>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Асфальтирование площадки, нанесение дорожной разметки, изготовление остановочных пунктов, оборудование игровой зоны.</a:t>
            </a:r>
          </a:p>
          <a:p>
            <a:pPr lvl="0" algn="just"/>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Приобретение: </a:t>
            </a: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павильона </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и складной </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мебели </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для </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проведения выездных мероприятий;</a:t>
            </a:r>
            <a:endPar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endParaRP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дорожных знаков в натуральную </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величину и переносных моделей, </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макета светофора</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t>
            </a:r>
            <a:endPar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endParaRP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 </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моделей специализированной </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техники;</a:t>
            </a:r>
            <a:endPar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endParaRP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 </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знаков аварийной остановки, сигнальных дорожных </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конусов;</a:t>
            </a:r>
            <a:endPar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endParaRP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1 микроавтобуса на 16 посадочных мест для выездных мероприятий</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t>
            </a:r>
            <a:endParaRPr lang="ru-RU"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endParaRPr>
          </a:p>
        </p:txBody>
      </p:sp>
    </p:spTree>
    <p:extLst>
      <p:ext uri="{BB962C8B-B14F-4D97-AF65-F5344CB8AC3E}">
        <p14:creationId xmlns:p14="http://schemas.microsoft.com/office/powerpoint/2010/main" val="35677355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529" y="-297"/>
            <a:ext cx="12193057" cy="6858594"/>
          </a:xfrm>
          <a:prstGeom prst="rect">
            <a:avLst/>
          </a:prstGeom>
        </p:spPr>
      </p:pic>
      <p:pic>
        <p:nvPicPr>
          <p:cNvPr id="8" name="Рисунок 7"/>
          <p:cNvPicPr>
            <a:picLocks noChangeAspect="1"/>
          </p:cNvPicPr>
          <p:nvPr/>
        </p:nvPicPr>
        <p:blipFill>
          <a:blip r:embed="rId3"/>
          <a:stretch>
            <a:fillRect/>
          </a:stretch>
        </p:blipFill>
        <p:spPr>
          <a:xfrm>
            <a:off x="1415141" y="130425"/>
            <a:ext cx="9361715" cy="6597150"/>
          </a:xfrm>
          <a:prstGeom prst="rect">
            <a:avLst/>
          </a:prstGeom>
        </p:spPr>
      </p:pic>
      <p:sp>
        <p:nvSpPr>
          <p:cNvPr id="6" name="Прямоугольник 5"/>
          <p:cNvSpPr/>
          <p:nvPr/>
        </p:nvSpPr>
        <p:spPr>
          <a:xfrm>
            <a:off x="1898071" y="615335"/>
            <a:ext cx="8617527" cy="4708981"/>
          </a:xfrm>
          <a:prstGeom prst="rect">
            <a:avLst/>
          </a:prstGeom>
          <a:noFill/>
        </p:spPr>
        <p:txBody>
          <a:bodyPr wrap="square" lIns="91440" tIns="45720" rIns="91440" bIns="45720">
            <a:spAutoFit/>
          </a:bodyPr>
          <a:lstStyle/>
          <a:p>
            <a:pPr algn="ctr"/>
            <a:r>
              <a:rPr lang="ru-RU" sz="2800" dirty="0">
                <a:ln w="0"/>
                <a:solidFill>
                  <a:srgbClr val="ED7D31">
                    <a:lumMod val="75000"/>
                  </a:srgbClr>
                </a:solidFill>
                <a:effectLst>
                  <a:glow rad="190500">
                    <a:prstClr val="white"/>
                  </a:glow>
                  <a:outerShdw blurRad="38100" dist="19050" dir="2700000" algn="tl" rotWithShape="0">
                    <a:prstClr val="black">
                      <a:alpha val="40000"/>
                    </a:prstClr>
                  </a:outerShdw>
                </a:effectLst>
              </a:rPr>
              <a:t>Краткое описание мероприятий в рамках проекта в соответствии с поставленными задачами </a:t>
            </a:r>
            <a:r>
              <a:rPr lang="ru-RU" sz="32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a:t>
            </a:r>
            <a:r>
              <a:rPr lang="ru-RU" sz="2400" dirty="0" smtClean="0">
                <a:ln w="0"/>
                <a:solidFill>
                  <a:schemeClr val="accent2">
                    <a:lumMod val="75000"/>
                  </a:schemeClr>
                </a:solidFill>
                <a:effectLst>
                  <a:glow rad="127000">
                    <a:schemeClr val="bg1"/>
                  </a:glow>
                  <a:outerShdw blurRad="38100" dist="19050" dir="2700000" algn="tl" rotWithShape="0">
                    <a:schemeClr val="dk1">
                      <a:alpha val="40000"/>
                    </a:schemeClr>
                  </a:outerShdw>
                </a:effectLst>
              </a:rPr>
              <a:t> </a:t>
            </a:r>
          </a:p>
          <a:p>
            <a:pPr lvl="0" algn="just"/>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Приобретение</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a:t>
            </a: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6 </a:t>
            </a:r>
            <a:r>
              <a:rPr lang="ru-RU" sz="2400" dirty="0" err="1">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электросамокатов</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и 6 детских самокатов, 6 взрослых и 6 детских велосипедов, 6 </a:t>
            </a:r>
            <a:r>
              <a:rPr lang="ru-RU" sz="2400" dirty="0" err="1">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моноколес</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для обучения безопасному вождению;</a:t>
            </a: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 робота-тренажера для оказания первой медицинской помощи с планшетом на базе </a:t>
            </a:r>
            <a:r>
              <a:rPr lang="ru-RU" sz="2400" dirty="0" err="1">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Android</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t>
            </a: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 </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2-х </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мобильных </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стендов</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t>
            </a: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 </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звукового оборудования, микрофонов;</a:t>
            </a:r>
            <a:endPar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endParaRP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 </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объемных букв </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50х50 см (весь алфавит) для обучающих игр;</a:t>
            </a:r>
          </a:p>
          <a:p>
            <a:pPr lvl="0" algn="just"/>
            <a:r>
              <a:rPr lang="ru-RU" sz="2400" dirty="0">
                <a:solidFill>
                  <a:srgbClr val="ED7D31">
                    <a:lumMod val="75000"/>
                  </a:srgbClr>
                </a:solidFill>
                <a:effectLst>
                  <a:glow rad="139700">
                    <a:prstClr val="white"/>
                  </a:glow>
                  <a:outerShdw blurRad="38100" dist="38100" dir="2700000" algn="tl">
                    <a:srgbClr val="000000">
                      <a:alpha val="43137"/>
                    </a:srgbClr>
                  </a:outerShdw>
                </a:effectLst>
                <a:ea typeface="Calibri" panose="020F0502020204030204" pitchFamily="34" charset="0"/>
              </a:rPr>
              <a:t>- </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геометрических фигур </a:t>
            </a:r>
            <a:r>
              <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50х50 см (круги) для обучающих </a:t>
            </a:r>
            <a:r>
              <a:rPr lang="ru-RU" sz="2400" dirty="0" smtClean="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игр</a:t>
            </a:r>
            <a:r>
              <a:rPr lang="ru-RU"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rPr>
              <a:t>.</a:t>
            </a:r>
            <a:endParaRPr lang="ru-RU" sz="2400" dirty="0">
              <a:solidFill>
                <a:prstClr val="black"/>
              </a:solidFill>
              <a:effectLst>
                <a:glow rad="139700">
                  <a:prstClr val="white"/>
                </a:glow>
                <a:outerShdw blurRad="38100" dist="38100" dir="2700000" algn="tl">
                  <a:srgbClr val="000000">
                    <a:alpha val="43137"/>
                  </a:srgbClr>
                </a:outerShdw>
              </a:effectLst>
              <a:ea typeface="Calibri" panose="020F0502020204030204" pitchFamily="34" charset="0"/>
            </a:endParaRPr>
          </a:p>
        </p:txBody>
      </p:sp>
      <p:pic>
        <p:nvPicPr>
          <p:cNvPr id="2" name="Рисунок 1"/>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043886" y="3858023"/>
            <a:ext cx="3130996" cy="3130996"/>
          </a:xfrm>
          <a:prstGeom prst="rect">
            <a:avLst/>
          </a:prstGeom>
        </p:spPr>
      </p:pic>
      <p:pic>
        <p:nvPicPr>
          <p:cNvPr id="3" name="Рисунок 2"/>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20617814">
            <a:off x="1798556" y="5359083"/>
            <a:ext cx="1292777" cy="1333725"/>
          </a:xfrm>
          <a:prstGeom prst="rect">
            <a:avLst/>
          </a:prstGeom>
        </p:spPr>
      </p:pic>
      <p:pic>
        <p:nvPicPr>
          <p:cNvPr id="4" name="Рисунок 3"/>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796897">
            <a:off x="4435983" y="5296125"/>
            <a:ext cx="1189975" cy="1312309"/>
          </a:xfrm>
          <a:prstGeom prst="rect">
            <a:avLst/>
          </a:prstGeom>
        </p:spPr>
      </p:pic>
      <p:pic>
        <p:nvPicPr>
          <p:cNvPr id="9" name="Рисунок 8"/>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20880857">
            <a:off x="-94597" y="1352033"/>
            <a:ext cx="1616613" cy="1465912"/>
          </a:xfrm>
          <a:prstGeom prst="rect">
            <a:avLst/>
          </a:prstGeom>
        </p:spPr>
      </p:pic>
      <p:pic>
        <p:nvPicPr>
          <p:cNvPr id="10" name="Рисунок 9"/>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747687">
            <a:off x="6680743" y="5392294"/>
            <a:ext cx="1461772" cy="1393556"/>
          </a:xfrm>
          <a:prstGeom prst="rect">
            <a:avLst/>
          </a:prstGeom>
        </p:spPr>
      </p:pic>
    </p:spTree>
    <p:extLst>
      <p:ext uri="{BB962C8B-B14F-4D97-AF65-F5344CB8AC3E}">
        <p14:creationId xmlns:p14="http://schemas.microsoft.com/office/powerpoint/2010/main" val="303729227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582</TotalTime>
  <Words>807</Words>
  <Application>Microsoft Office PowerPoint</Application>
  <PresentationFormat>Широкоэкранный</PresentationFormat>
  <Paragraphs>67</Paragraphs>
  <Slides>10</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10</vt:i4>
      </vt:variant>
    </vt:vector>
  </HeadingPairs>
  <TitlesOfParts>
    <vt:vector size="16" baseType="lpstr">
      <vt:lpstr>Arial</vt:lpstr>
      <vt:lpstr>Calibri</vt:lpstr>
      <vt:lpstr>Calibri Light</vt:lpstr>
      <vt:lpstr>Gabriola</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Metod</dc:creator>
  <cp:lastModifiedBy>Metod</cp:lastModifiedBy>
  <cp:revision>56</cp:revision>
  <dcterms:created xsi:type="dcterms:W3CDTF">2024-10-16T04:57:18Z</dcterms:created>
  <dcterms:modified xsi:type="dcterms:W3CDTF">2025-01-22T07:46:41Z</dcterms:modified>
</cp:coreProperties>
</file>