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3" r:id="rId1"/>
  </p:sldMasterIdLst>
  <p:notesMasterIdLst>
    <p:notesMasterId r:id="rId7"/>
  </p:notesMasterIdLst>
  <p:sldIdLst>
    <p:sldId id="256" r:id="rId2"/>
    <p:sldId id="273" r:id="rId3"/>
    <p:sldId id="619" r:id="rId4"/>
    <p:sldId id="276" r:id="rId5"/>
    <p:sldId id="620" r:id="rId6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307205769723558"/>
          <c:y val="3.2051549111916529E-3"/>
          <c:w val="0.59535963784649193"/>
          <c:h val="0.649915461956144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DC1-4271-840F-E7C3C9CA282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DC1-4271-840F-E7C3C9CA282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DC1-4271-840F-E7C3C9CA282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2DC1-4271-840F-E7C3C9CA282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6AB-4B04-B569-7B41B948DB70}"/>
              </c:ext>
            </c:extLst>
          </c:dPt>
          <c:dPt>
            <c:idx val="5"/>
            <c:invertIfNegative val="0"/>
            <c:bubble3D val="0"/>
            <c:explosion val="1"/>
            <c:spPr>
              <a:solidFill>
                <a:schemeClr val="accent4">
                  <a:lumMod val="75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8-76AB-4B04-B569-7B41B948DB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налоги на собственность (повышение ставок)</c:v>
                </c:pt>
                <c:pt idx="1">
                  <c:v>плата за размещение (распространение) наружной рекламы</c:v>
                </c:pt>
                <c:pt idx="2">
                  <c:v>проценты за пользование денежными средствами бюджетов</c:v>
                </c:pt>
                <c:pt idx="3">
                  <c:v>сбор с заготовителей, налог за владение собаками</c:v>
                </c:pt>
                <c:pt idx="4">
                  <c:v>увеличение размера арендной платы за земельные участки</c:v>
                </c:pt>
                <c:pt idx="5">
                  <c:v>доходы от отчуждения бюджетными организациями имущества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89.5</c:v>
                </c:pt>
                <c:pt idx="1">
                  <c:v>2.6</c:v>
                </c:pt>
                <c:pt idx="2">
                  <c:v>30.9</c:v>
                </c:pt>
                <c:pt idx="3">
                  <c:v>1.8</c:v>
                </c:pt>
                <c:pt idx="4">
                  <c:v>4.8</c:v>
                </c:pt>
                <c:pt idx="5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DC1-4271-840F-E7C3C9CA28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88991200"/>
        <c:axId val="794822416"/>
      </c:barChart>
      <c:valAx>
        <c:axId val="794822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88991200"/>
        <c:crosses val="autoZero"/>
        <c:crossBetween val="between"/>
      </c:valAx>
      <c:catAx>
        <c:axId val="888991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48224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8672721188674489E-2"/>
          <c:y val="2.8465422055064526E-2"/>
          <c:w val="0.87852249311674813"/>
          <c:h val="0.532128199864516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Социальная сфера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3850041974627364E-2"/>
                  <c:y val="-1.171866675142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87-4445-95D8-4D6D4819FD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7-4445-95D8-4D6D4819FD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Жилищно-коммунальные услуги и жилищное строительство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8751915275829073E-2"/>
                  <c:y val="-2.8185820695564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87-4445-95D8-4D6D4819FD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87-4445-95D8-4D6D4819FDD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Общегосударственная деятельность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3895245419482094E-2"/>
                  <c:y val="-9.61846891752747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B87-4445-95D8-4D6D4819FD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87-4445-95D8-4D6D4819FDD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Национальная экономика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7689282087107626E-2"/>
                  <c:y val="-1.40625822524357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DC-479C-96F8-7EBEC71880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2-477E-99E3-704026FAA82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Охрана окружающей среды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4545764084982479E-2"/>
                  <c:y val="-9.2532567183106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42-477E-99E3-704026FAA8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42-477E-99E3-704026FAA8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shape val="box"/>
        <c:axId val="208992880"/>
        <c:axId val="548308832"/>
        <c:axId val="0"/>
      </c:bar3DChart>
      <c:catAx>
        <c:axId val="2089928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48308832"/>
        <c:crosses val="autoZero"/>
        <c:auto val="1"/>
        <c:lblAlgn val="ctr"/>
        <c:lblOffset val="100"/>
        <c:noMultiLvlLbl val="0"/>
      </c:catAx>
      <c:valAx>
        <c:axId val="54830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9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357790106595788E-2"/>
          <c:y val="0.59316672492453959"/>
          <c:w val="0.95017265367703618"/>
          <c:h val="0.406833275075460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807429867799663"/>
          <c:y val="4.230562817394469E-2"/>
          <c:w val="1"/>
          <c:h val="0.793118841993390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B51-48BF-9154-E6D403CA27C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51-48BF-9154-E6D403CA27C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B51-48BF-9154-E6D403CA27C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926-41CE-A3A4-3C7D80454CF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926-41CE-A3A4-3C7D80454CF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926-41CE-A3A4-3C7D80454CF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B51-48BF-9154-E6D403CA27C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6 131,6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51-48BF-9154-E6D403CA27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1 134,3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51-48BF-9154-E6D403CA27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1 151,3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B51-48BF-9154-E6D403CA27C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1 100,0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51-48BF-9154-E6D403CA27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Заработная плата с начислениями</c:v>
                </c:pt>
                <c:pt idx="1">
                  <c:v>Субсидирование жилищно-коммунальных и транспортных услуг</c:v>
                </c:pt>
                <c:pt idx="2">
                  <c:v>Оплата коммунальных услуг</c:v>
                </c:pt>
                <c:pt idx="3">
                  <c:v>Продукты питания</c:v>
                </c:pt>
                <c:pt idx="4">
                  <c:v>Лекарственные средства и изделия медицинского назначения</c:v>
                </c:pt>
                <c:pt idx="5">
                  <c:v>Текущие трансферты населению</c:v>
                </c:pt>
                <c:pt idx="6">
                  <c:v>Прочие расходы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6131.6</c:v>
                </c:pt>
                <c:pt idx="1">
                  <c:v>1134.3</c:v>
                </c:pt>
                <c:pt idx="2">
                  <c:v>1151.3</c:v>
                </c:pt>
                <c:pt idx="3">
                  <c:v>176.3</c:v>
                </c:pt>
                <c:pt idx="4">
                  <c:v>144.1</c:v>
                </c:pt>
                <c:pt idx="5">
                  <c:v>179.4</c:v>
                </c:pt>
                <c:pt idx="6">
                  <c:v>1100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1-48BF-9154-E6D403CA2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65353584"/>
        <c:axId val="882050832"/>
      </c:barChart>
      <c:valAx>
        <c:axId val="882050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5353584"/>
        <c:crosses val="autoZero"/>
        <c:crossBetween val="between"/>
      </c:valAx>
      <c:catAx>
        <c:axId val="665353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820508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0.66572</cdr:x>
      <cdr:y>0</cdr:y>
    </cdr:from>
    <cdr:to>
      <cdr:x>0.88942</cdr:x>
      <cdr:y>0.04441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FDF619B-C7B0-496A-B15D-34CFCB5FB26F}"/>
            </a:ext>
          </a:extLst>
        </cdr:cNvPr>
        <cdr:cNvSpPr txBox="1"/>
      </cdr:nvSpPr>
      <cdr:spPr>
        <a:xfrm xmlns:a="http://schemas.openxmlformats.org/drawingml/2006/main">
          <a:off x="2936858" y="0"/>
          <a:ext cx="986858" cy="243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В процентах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0.44331</cdr:x>
      <cdr:y>0.4038</cdr:y>
    </cdr:from>
    <cdr:to>
      <cdr:x>0.55669</cdr:x>
      <cdr:y>0.5962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3B5ECEE-002B-45DE-AB12-F395C1C75675}"/>
            </a:ext>
          </a:extLst>
        </cdr:cNvPr>
        <cdr:cNvSpPr txBox="1"/>
      </cdr:nvSpPr>
      <cdr:spPr>
        <a:xfrm xmlns:a="http://schemas.openxmlformats.org/drawingml/2006/main">
          <a:off x="3575248" y="1919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0.01517</cdr:x>
      <cdr:y>0.8871</cdr:y>
    </cdr:from>
    <cdr:to>
      <cdr:x>0.42718</cdr:x>
      <cdr:y>0.98631</cdr:y>
    </cdr:to>
    <cdr:sp macro="" textlink="">
      <cdr:nvSpPr>
        <cdr:cNvPr id="3" name="Прямоугольник 2">
          <a:extLst xmlns:a="http://schemas.openxmlformats.org/drawingml/2006/main">
            <a:ext uri="{FF2B5EF4-FFF2-40B4-BE49-F238E27FC236}">
              <a16:creationId xmlns:a16="http://schemas.microsoft.com/office/drawing/2014/main" id="{A581A0C4-18A0-4D64-9C1D-A6EC9294134F}"/>
            </a:ext>
          </a:extLst>
        </cdr:cNvPr>
        <cdr:cNvSpPr/>
      </cdr:nvSpPr>
      <cdr:spPr>
        <a:xfrm xmlns:a="http://schemas.openxmlformats.org/drawingml/2006/main">
          <a:off x="166566" y="5031611"/>
          <a:ext cx="4523116" cy="56271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40000"/>
            <a:lumOff val="60000"/>
          </a:schemeClr>
        </a:solidFill>
        <a:ln xmlns:a="http://schemas.openxmlformats.org/drawingml/2006/main">
          <a:solidFill>
            <a:schemeClr val="accent1">
              <a:lumMod val="40000"/>
              <a:lumOff val="6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ru-RU" sz="2000" b="1" dirty="0">
              <a:solidFill>
                <a:schemeClr val="tx1"/>
              </a:solidFill>
            </a:rPr>
            <a:t>Всего расходов: 10 017,0 тыс. рублей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33AF3-96DC-4263-A0F3-EBE6705261BD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D3C2F-C0EA-4A27-8BFB-399138AFA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892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ACFAF7-E76C-4C6B-880C-A51A579F6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2628B-0363-49AF-9057-94E9F2274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084547-811F-4925-A62C-15423C05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7B7F9E-A033-492B-96F7-5882794A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A59181-35F0-4482-B182-44DC33A98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88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84372-634C-4992-8E21-9E3971EFC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8DFCD4-27DA-4965-B69B-EDA9BC896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3447C4-916E-43B7-B695-43EB33D4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BE5A28-C084-40F0-8A35-15CC5008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6F32A9-FF62-44E8-8F40-A1E240B3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85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8292DB-0BBE-4F08-B175-1B46B6596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24F1E9-D5E9-46D7-B544-A9C3A259D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CBF159-E497-4570-8864-412453631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8B90F7-5210-46D2-BF4B-01143C955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1DFB56-0A3D-4FB0-89B0-1E6C78F62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6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7B6FDC-362C-442F-9046-97B392C2A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204BC6-74FF-422D-B04F-2283EBED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E77246-27A2-48AD-B4D5-9DF244A52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732CAF-0784-40D7-9BE3-37BD8324E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6320CA-DA4B-4F33-9663-DEE5AC92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67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8E1450-7AD8-4A73-B45D-034ABA999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66DE1B-FA6A-4211-8D08-B5CB36A36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B622E-FBF7-42A0-A0F2-7F07916D1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FDDCB1-9AD9-493A-BF40-C2369EBAF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38CB12-EC68-4C4F-B168-D59A4CF3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4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0C9E4-8515-4DD6-95FB-923366B5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C089DB-6B00-4AB3-BB2F-6B7D3E38C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3FF19E-88AE-4EA7-A313-44DC5E776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E560E0-5CC6-4397-A317-8C6A7816E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3A4E1F-956B-4110-8A8A-A94FE687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A579C4-5447-4BF4-8866-9D85B24A8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83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462318-1084-448E-8D1D-2F6088239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CE20B7-5C31-465F-8C59-106A5E13A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7EF5DC-04FD-4291-9D08-8073E7665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6C720D-71F8-466A-A812-4BA9854D6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3B3B00-7030-4C20-ACD1-53C0C1EA9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3234DA1-44C8-4CF2-8241-8D2CCDA2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E0585FF-9F2C-4A5E-B62F-FA696BFB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57E6DB7-6E34-43C2-93BF-02BCA0DA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5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2D88EC-EFBB-45B4-B4CA-48A19751D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9473A7D-951D-47DE-92E3-40A440780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824298-F916-477C-9051-E0A8782B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B405656-5E4C-4864-92C9-4C091D5D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54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AFE65B-7638-4302-84FB-E7FEF9E6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B76E80-55E3-446C-9F16-A76B20AB4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7059C3-1CCD-4908-AFA6-16248A0AC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50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6B549-DF85-4717-8C5D-160DB4B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A4FC87-9213-4AB3-BE41-BFB5D7DC7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DA638F-9F47-445B-8DCD-71128408F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83B0A1-6276-4659-A6E2-4A9B346BB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FD278D-35C3-40E1-813E-3AFBFE8EB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96D6C0-20BD-43EC-8773-78CB13E0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8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33ACEC-21FF-4FA5-9CB8-1094C482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694EBB-5F28-4E59-B716-65A328D38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320A39-E085-4F69-84C2-5BE5DB41D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E1463D-0FF2-49F4-891C-DD5EAA66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57FC3C-5F34-4E49-A952-13A4E0F2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F70FCD-506F-45DE-9FCC-BA2048AE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32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2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BB49D-7079-42C8-9E41-E0FE9FCB5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80152D-3A89-4EAD-B566-2F443D502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0132C7-90ED-4F5E-A198-FEB0953997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B3E2-F487-42C5-A2B7-0F66C684AAFE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E0AF3E-4692-41B4-A09A-F0A624C04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D42146-D10A-40DC-B115-E1D47B93B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10E66-C07B-4959-9A1F-A8F52A340C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FA4FC-0C13-48CB-B274-1C89F34C4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787" y="805615"/>
            <a:ext cx="9903124" cy="525875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ru-RU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итогах исполнения бюджета района </a:t>
            </a:r>
            <a:br>
              <a:rPr lang="ru-RU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январь – март 2026 г.</a:t>
            </a:r>
            <a:br>
              <a:rPr lang="ru-RU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565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3CBE1-84B3-4AA7-8BE8-2E50F472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65" y="-111435"/>
            <a:ext cx="11141956" cy="927794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Доходы консолидированного бюджета Россонского района за 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январь-март </a:t>
            </a:r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г.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C14BAD0-216F-4C77-92C9-00F4D36798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518694"/>
              </p:ext>
            </p:extLst>
          </p:nvPr>
        </p:nvGraphicFramePr>
        <p:xfrm>
          <a:off x="144379" y="797732"/>
          <a:ext cx="11887114" cy="6065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504232">
                  <a:extLst>
                    <a:ext uri="{9D8B030D-6E8A-4147-A177-3AD203B41FA5}">
                      <a16:colId xmlns:a16="http://schemas.microsoft.com/office/drawing/2014/main" val="3869084583"/>
                    </a:ext>
                  </a:extLst>
                </a:gridCol>
                <a:gridCol w="1619242">
                  <a:extLst>
                    <a:ext uri="{9D8B030D-6E8A-4147-A177-3AD203B41FA5}">
                      <a16:colId xmlns:a16="http://schemas.microsoft.com/office/drawing/2014/main" val="780641911"/>
                    </a:ext>
                  </a:extLst>
                </a:gridCol>
                <a:gridCol w="1590325">
                  <a:extLst>
                    <a:ext uri="{9D8B030D-6E8A-4147-A177-3AD203B41FA5}">
                      <a16:colId xmlns:a16="http://schemas.microsoft.com/office/drawing/2014/main" val="2548398226"/>
                    </a:ext>
                  </a:extLst>
                </a:gridCol>
                <a:gridCol w="1898753">
                  <a:extLst>
                    <a:ext uri="{9D8B030D-6E8A-4147-A177-3AD203B41FA5}">
                      <a16:colId xmlns:a16="http://schemas.microsoft.com/office/drawing/2014/main" val="43649605"/>
                    </a:ext>
                  </a:extLst>
                </a:gridCol>
                <a:gridCol w="2274562">
                  <a:extLst>
                    <a:ext uri="{9D8B030D-6E8A-4147-A177-3AD203B41FA5}">
                      <a16:colId xmlns:a16="http://schemas.microsoft.com/office/drawing/2014/main" val="2037448310"/>
                    </a:ext>
                  </a:extLst>
                </a:gridCol>
              </a:tblGrid>
              <a:tr h="104646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Наименование доходов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Поступило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за январь-март  2026 г.,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тыс. 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Поступило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за январь-март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2025 г.,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тыс. 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Темп роста к аналогичному периоду 2025 г.,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Удельный вес в объеме собственных доходов, 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368664"/>
                  </a:ext>
                </a:extLst>
              </a:tr>
              <a:tr h="358789">
                <a:tc>
                  <a:txBody>
                    <a:bodyPr/>
                    <a:lstStyle/>
                    <a:p>
                      <a:r>
                        <a:rPr lang="ru-RU" sz="1800" b="1" dirty="0"/>
                        <a:t>Налоговые доходы, в т.ч.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3 221,9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2 909,5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110,7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78,2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48521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подоходный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1 729,0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1 597,3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108,2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42,0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531754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налог на добавленную стоимость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981,5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890,2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110,3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23,8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185311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налоги на собственность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407,8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306,2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133,2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79639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/>
                        <a:t> другие налоги от выручки от реализации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827959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иные налоговые доходы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28,5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0,7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953398"/>
                  </a:ext>
                </a:extLst>
              </a:tr>
              <a:tr h="358789">
                <a:tc>
                  <a:txBody>
                    <a:bodyPr/>
                    <a:lstStyle/>
                    <a:p>
                      <a:r>
                        <a:rPr lang="ru-RU" sz="1800" b="1" dirty="0"/>
                        <a:t>Неналоговые доходы, в т.ч.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896,0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852,1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105,2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21,8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995090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компенсации расходов государства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369,6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319,9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115,5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662053"/>
                  </a:ext>
                </a:extLst>
              </a:tr>
              <a:tr h="538183">
                <a:tc>
                  <a:txBody>
                    <a:bodyPr/>
                    <a:lstStyle/>
                    <a:p>
                      <a:r>
                        <a:rPr lang="ru-RU" sz="1500" dirty="0"/>
                        <a:t> возврат средств, полученных и </a:t>
                      </a:r>
                    </a:p>
                    <a:p>
                      <a:r>
                        <a:rPr lang="ru-RU" sz="1500" dirty="0"/>
                        <a:t> неиспользованных организациями в прошлом году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401,1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402,4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99,7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243594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500" dirty="0"/>
                        <a:t> иные неналоговые доходы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125,3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129,8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174175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600" b="1" dirty="0"/>
                        <a:t>Собственные доходы – 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4 117,9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3 761,6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109,5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028712"/>
                  </a:ext>
                </a:extLst>
              </a:tr>
              <a:tr h="358789">
                <a:tc>
                  <a:txBody>
                    <a:bodyPr/>
                    <a:lstStyle/>
                    <a:p>
                      <a:r>
                        <a:rPr lang="ru-RU" sz="1800" b="1" dirty="0"/>
                        <a:t>Безвозмездные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5 258,1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5 198,2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101,2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511864"/>
                  </a:ext>
                </a:extLst>
              </a:tr>
              <a:tr h="328890">
                <a:tc>
                  <a:txBody>
                    <a:bodyPr/>
                    <a:lstStyle/>
                    <a:p>
                      <a:r>
                        <a:rPr lang="ru-RU" sz="1600" dirty="0"/>
                        <a:t> в т.ч. дотации</a:t>
                      </a:r>
                      <a:endParaRPr lang="ru-RU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5 137,1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5 080,3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101,1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941534"/>
                  </a:ext>
                </a:extLst>
              </a:tr>
              <a:tr h="323738">
                <a:tc>
                  <a:txBody>
                    <a:bodyPr/>
                    <a:lstStyle/>
                    <a:p>
                      <a:r>
                        <a:rPr lang="ru-RU" sz="1600" b="1" dirty="0"/>
                        <a:t>ВСЕГО ДОХОДОВ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9 376,0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8 959,8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104,6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075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3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A508B-D48B-4E6F-82DC-9F9AD686A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"/>
            <a:ext cx="10515600" cy="102473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Дополнительные поступления в бюджет района </a:t>
            </a:r>
            <a:b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</a:b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за январь - март 2026 г. </a:t>
            </a:r>
            <a:endParaRPr lang="ru-RU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827CD2DE-949D-4BBE-9CB8-AFBB9115026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7573788"/>
              </p:ext>
            </p:extLst>
          </p:nvPr>
        </p:nvGraphicFramePr>
        <p:xfrm>
          <a:off x="422474" y="1097280"/>
          <a:ext cx="10446809" cy="576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A88C36E-D787-4FA1-8775-8EA96E39687B}"/>
              </a:ext>
            </a:extLst>
          </p:cNvPr>
          <p:cNvSpPr txBox="1"/>
          <p:nvPr/>
        </p:nvSpPr>
        <p:spPr>
          <a:xfrm>
            <a:off x="8471140" y="1216326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229983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5664D-AA79-4C61-A831-C5BEE2C3A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574" y="0"/>
            <a:ext cx="10119965" cy="980449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консолидированного бюджета </a:t>
            </a:r>
            <a:b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Россонского района за  январь-март 2026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2B7EE9F-0D60-43BC-A5B9-C0258912F9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52937"/>
              </p:ext>
            </p:extLst>
          </p:nvPr>
        </p:nvGraphicFramePr>
        <p:xfrm>
          <a:off x="258793" y="980449"/>
          <a:ext cx="7316290" cy="5760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510950">
                  <a:extLst>
                    <a:ext uri="{9D8B030D-6E8A-4147-A177-3AD203B41FA5}">
                      <a16:colId xmlns:a16="http://schemas.microsoft.com/office/drawing/2014/main" val="3286175421"/>
                    </a:ext>
                  </a:extLst>
                </a:gridCol>
                <a:gridCol w="1475117">
                  <a:extLst>
                    <a:ext uri="{9D8B030D-6E8A-4147-A177-3AD203B41FA5}">
                      <a16:colId xmlns:a16="http://schemas.microsoft.com/office/drawing/2014/main" val="1612293666"/>
                    </a:ext>
                  </a:extLst>
                </a:gridCol>
                <a:gridCol w="2330223">
                  <a:extLst>
                    <a:ext uri="{9D8B030D-6E8A-4147-A177-3AD203B41FA5}">
                      <a16:colId xmlns:a16="http://schemas.microsoft.com/office/drawing/2014/main" val="1216421391"/>
                    </a:ext>
                  </a:extLst>
                </a:gridCol>
              </a:tblGrid>
              <a:tr h="5698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Наименование расходов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 январь-март 2026 г., </a:t>
                      </a:r>
                    </a:p>
                    <a:p>
                      <a:pPr algn="ctr"/>
                      <a:r>
                        <a:rPr lang="ru-RU" sz="1600" dirty="0"/>
                        <a:t>тыс. рублей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Удельный вес в общем объеме расходов, %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569086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/>
                        <a:t>Социальная сфера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6 294,2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62,8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7886253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образование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2 886,4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28,8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6151571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здравоохранение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1 544,4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4669127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культура, СМИ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668,5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3967016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социальная политика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968,2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447991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физическая культура и спорт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226,7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9961913"/>
                  </a:ext>
                </a:extLst>
              </a:tr>
              <a:tr h="52837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/>
                        <a:t>Жилищно-коммунальные услуги и жилищное строительство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1 614,0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16,1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42040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жилищное строительство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0,1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977527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жилищно-коммунальное хозяйство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1 210,4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12,0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1633322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r>
                        <a:rPr lang="ru-RU" sz="1600" dirty="0"/>
                        <a:t>  благоустройство населенных пунктов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380,9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585115"/>
                  </a:ext>
                </a:extLst>
              </a:tr>
              <a:tr h="556587">
                <a:tc>
                  <a:txBody>
                    <a:bodyPr/>
                    <a:lstStyle/>
                    <a:p>
                      <a:r>
                        <a:rPr lang="ru-RU" sz="1600" dirty="0"/>
                        <a:t>  другие вопросы в области жилищно-коммунальных услуг</a:t>
                      </a:r>
                      <a:endParaRPr lang="ru-RU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16,8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0,2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164053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/>
                        <a:t>Расходы по другим разделам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2 108,8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21,1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5101580"/>
                  </a:ext>
                </a:extLst>
              </a:tr>
              <a:tr h="30590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10 017,0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9577529"/>
                  </a:ext>
                </a:extLst>
              </a:tr>
            </a:tbl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BDDC5BE-6215-4D78-93E9-A91E45D481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6922207"/>
              </p:ext>
            </p:extLst>
          </p:nvPr>
        </p:nvGraphicFramePr>
        <p:xfrm>
          <a:off x="7780475" y="1207231"/>
          <a:ext cx="4258525" cy="5489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049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F78417E-CC72-463C-80BB-23E3D5777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006" y="0"/>
            <a:ext cx="10385570" cy="152400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структура исполнения расходной части бюджета за январь-март 2026 г. (тыс. рублей)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8AB84E-CFA5-459C-A3C8-0F1B0C5544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733080"/>
              </p:ext>
            </p:extLst>
          </p:nvPr>
        </p:nvGraphicFramePr>
        <p:xfrm>
          <a:off x="227375" y="1012015"/>
          <a:ext cx="10611201" cy="567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10341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3698</TotalTime>
  <Words>363</Words>
  <Application>Microsoft Office PowerPoint</Application>
  <PresentationFormat>Широкоэкранный</PresentationFormat>
  <Paragraphs>140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Об итогах исполнения бюджета района  за январь – март 2026 г.  </vt:lpstr>
      <vt:lpstr>Доходы консолидированного бюджета Россонского района за  январь-март 2026 г.</vt:lpstr>
      <vt:lpstr>Дополнительные поступления в бюджет района  за январь - март 2026 г. </vt:lpstr>
      <vt:lpstr>Расходы консолидированного бюджета  Россонского района за  январь-март 2026 г.</vt:lpstr>
      <vt:lpstr>Экономическая структура исполнения расходной части бюджета за январь-март 2026 г. (тыс. рублей)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исполнения бюджета района за  январь-июнь 2020</dc:title>
  <dc:creator>Пуртова Оксана</dc:creator>
  <cp:lastModifiedBy>Пуртова Оксана</cp:lastModifiedBy>
  <cp:revision>303</cp:revision>
  <cp:lastPrinted>2026-05-08T07:52:37Z</cp:lastPrinted>
  <dcterms:created xsi:type="dcterms:W3CDTF">2020-08-06T05:44:33Z</dcterms:created>
  <dcterms:modified xsi:type="dcterms:W3CDTF">2026-05-18T13:33:08Z</dcterms:modified>
</cp:coreProperties>
</file>